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7" r:id="rId3"/>
    <p:sldId id="257" r:id="rId4"/>
    <p:sldId id="258" r:id="rId5"/>
    <p:sldId id="259" r:id="rId6"/>
    <p:sldId id="261" r:id="rId7"/>
    <p:sldId id="263" r:id="rId8"/>
    <p:sldId id="264" r:id="rId9"/>
    <p:sldId id="260" r:id="rId10"/>
    <p:sldId id="288" r:id="rId11"/>
    <p:sldId id="262" r:id="rId12"/>
    <p:sldId id="265" r:id="rId13"/>
    <p:sldId id="266" r:id="rId14"/>
    <p:sldId id="267" r:id="rId15"/>
    <p:sldId id="268" r:id="rId16"/>
    <p:sldId id="269" r:id="rId17"/>
    <p:sldId id="270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060848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smtClean="0">
                <a:solidFill>
                  <a:srgbClr val="C00000"/>
                </a:solidFill>
              </a:rPr>
              <a:t>«</a:t>
            </a:r>
            <a:r>
              <a:rPr lang="en-US" sz="4000" b="1" dirty="0" smtClean="0">
                <a:solidFill>
                  <a:srgbClr val="C00000"/>
                </a:solidFill>
              </a:rPr>
              <a:t>Жеке </a:t>
            </a:r>
            <a:r>
              <a:rPr lang="en-US" sz="4000" b="1" dirty="0" err="1">
                <a:solidFill>
                  <a:srgbClr val="C00000"/>
                </a:solidFill>
              </a:rPr>
              <a:t>қаржы</a:t>
            </a:r>
            <a:r>
              <a:rPr lang="en-US" sz="4000" b="1" dirty="0">
                <a:solidFill>
                  <a:srgbClr val="C00000"/>
                </a:solidFill>
              </a:rPr>
              <a:t>: </a:t>
            </a:r>
            <a:r>
              <a:rPr lang="en-US" sz="4000" b="1" dirty="0" err="1">
                <a:solidFill>
                  <a:srgbClr val="C00000"/>
                </a:solidFill>
              </a:rPr>
              <a:t>кірістер</a:t>
            </a:r>
            <a:r>
              <a:rPr lang="en-US" sz="4000" b="1" dirty="0">
                <a:solidFill>
                  <a:srgbClr val="C00000"/>
                </a:solidFill>
              </a:rPr>
              <a:t>, </a:t>
            </a:r>
            <a:r>
              <a:rPr lang="en-US" sz="4000" b="1" dirty="0" err="1">
                <a:solidFill>
                  <a:srgbClr val="C00000"/>
                </a:solidFill>
              </a:rPr>
              <a:t>шығыстар</a:t>
            </a:r>
            <a:r>
              <a:rPr lang="en-US" sz="4000" b="1" dirty="0">
                <a:solidFill>
                  <a:srgbClr val="C00000"/>
                </a:solidFill>
              </a:rPr>
              <a:t>, </a:t>
            </a:r>
            <a:r>
              <a:rPr lang="en-US" sz="4000" b="1" dirty="0" err="1" smtClean="0">
                <a:solidFill>
                  <a:srgbClr val="C00000"/>
                </a:solidFill>
              </a:rPr>
              <a:t>бюджет</a:t>
            </a:r>
            <a:r>
              <a:rPr lang="ru-RU" sz="4000" b="1" dirty="0" smtClean="0">
                <a:solidFill>
                  <a:srgbClr val="C00000"/>
                </a:solidFill>
              </a:rPr>
              <a:t>»</a:t>
            </a:r>
            <a:endParaRPr lang="en-US" sz="4000" b="1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15363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764704"/>
            <a:ext cx="8784976" cy="5161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Сұрақтар: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kk-KZ" sz="28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Жеке қаржы, кірістер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kk-KZ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Шығыстар. Шығыстардың түрлері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Бюджет.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құрудың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қадамдары</a:t>
            </a:r>
            <a:endPara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Жина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жасау жолдары.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endPara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Инвестиция.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жасаудың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негізгі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қағидалары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031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620688"/>
            <a:ext cx="89644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1 </a:t>
            </a:r>
            <a:r>
              <a:rPr lang="kk-KZ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сұрақ. </a:t>
            </a:r>
            <a:r>
              <a:rPr lang="en-US" sz="2400" b="1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Жеке </a:t>
            </a:r>
            <a:r>
              <a:rPr lang="en-US" sz="2400" b="1" dirty="0" err="1">
                <a:solidFill>
                  <a:srgbClr val="C00000"/>
                </a:solidFill>
                <a:ea typeface="Times New Roman" panose="02020603050405020304" pitchFamily="18" charset="0"/>
              </a:rPr>
              <a:t>қаржы</a:t>
            </a:r>
            <a:r>
              <a:rPr lang="en-US" sz="2400" dirty="0">
                <a:solidFill>
                  <a:srgbClr val="C00000"/>
                </a:solidFill>
                <a:ea typeface="Times New Roman" panose="02020603050405020304" pitchFamily="18" charset="0"/>
              </a:rPr>
              <a:t> </a:t>
            </a:r>
            <a:r>
              <a:rPr lang="en-US" sz="2400" dirty="0">
                <a:ea typeface="Times New Roman" panose="02020603050405020304" pitchFamily="18" charset="0"/>
              </a:rPr>
              <a:t>— </a:t>
            </a:r>
            <a:r>
              <a:rPr lang="en-US" sz="2400" dirty="0" err="1">
                <a:ea typeface="Times New Roman" panose="02020603050405020304" pitchFamily="18" charset="0"/>
              </a:rPr>
              <a:t>бұл</a:t>
            </a:r>
            <a:r>
              <a:rPr lang="en-US" sz="2400" dirty="0">
                <a:ea typeface="Times New Roman" panose="02020603050405020304" pitchFamily="18" charset="0"/>
              </a:rPr>
              <a:t> жеке </a:t>
            </a:r>
            <a:r>
              <a:rPr lang="en-US" sz="2400" dirty="0" err="1">
                <a:ea typeface="Times New Roman" panose="02020603050405020304" pitchFamily="18" charset="0"/>
              </a:rPr>
              <a:t>тұлғаның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немесе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отбасының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ақшалай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кірістерін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шығыстарын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жинақтарын</a:t>
            </a:r>
            <a:r>
              <a:rPr lang="en-US" sz="2400" dirty="0">
                <a:ea typeface="Times New Roman" panose="02020603050405020304" pitchFamily="18" charset="0"/>
              </a:rPr>
              <a:t> және </a:t>
            </a:r>
            <a:r>
              <a:rPr lang="en-US" sz="2400" dirty="0" err="1">
                <a:ea typeface="Times New Roman" panose="02020603050405020304" pitchFamily="18" charset="0"/>
              </a:rPr>
              <a:t>инвестицияларын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басқару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үдерісі</a:t>
            </a:r>
            <a:r>
              <a:rPr lang="en-US" sz="2400" dirty="0">
                <a:ea typeface="Times New Roman" panose="02020603050405020304" pitchFamily="18" charset="0"/>
              </a:rPr>
              <a:t>. </a:t>
            </a:r>
            <a:r>
              <a:rPr lang="en-US" sz="2400" dirty="0" err="1">
                <a:ea typeface="Times New Roman" panose="02020603050405020304" pitchFamily="18" charset="0"/>
              </a:rPr>
              <a:t>Ол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қаржылық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мақсаттарға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жету</a:t>
            </a:r>
            <a:r>
              <a:rPr lang="en-US" sz="2400" dirty="0">
                <a:ea typeface="Times New Roman" panose="02020603050405020304" pitchFamily="18" charset="0"/>
              </a:rPr>
              <a:t> үшін </a:t>
            </a:r>
            <a:r>
              <a:rPr lang="en-US" sz="2400" dirty="0" err="1">
                <a:ea typeface="Times New Roman" panose="02020603050405020304" pitchFamily="18" charset="0"/>
              </a:rPr>
              <a:t>тиімді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жоспарлау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мен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бақылауды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талап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етеді</a:t>
            </a:r>
            <a:r>
              <a:rPr lang="en-US" sz="2400" dirty="0">
                <a:ea typeface="Times New Roman" panose="02020603050405020304" pitchFamily="18" charset="0"/>
              </a:rPr>
              <a:t>.</a:t>
            </a:r>
            <a:endParaRPr lang="en-US" sz="2400" dirty="0"/>
          </a:p>
          <a:p>
            <a:pPr algn="just"/>
            <a:r>
              <a:rPr lang="en-US" sz="2400" dirty="0">
                <a:ea typeface="Times New Roman" panose="02020603050405020304" pitchFamily="18" charset="0"/>
              </a:rPr>
              <a:t> </a:t>
            </a:r>
            <a:endParaRPr lang="en-US" sz="2400" dirty="0"/>
          </a:p>
          <a:p>
            <a:pPr algn="ctr"/>
            <a:r>
              <a:rPr lang="ru-RU" sz="2400" b="1" dirty="0" smtClean="0">
                <a:ea typeface="Times New Roman" panose="02020603050405020304" pitchFamily="18" charset="0"/>
              </a:rPr>
              <a:t>	</a:t>
            </a:r>
            <a:r>
              <a:rPr lang="en-US" sz="2400" b="1" i="1" u="sng" dirty="0" smtClean="0">
                <a:ea typeface="Times New Roman" panose="02020603050405020304" pitchFamily="18" charset="0"/>
              </a:rPr>
              <a:t>Негізгі </a:t>
            </a:r>
            <a:r>
              <a:rPr lang="en-US" sz="2400" b="1" i="1" u="sng" dirty="0" err="1">
                <a:ea typeface="Times New Roman" panose="02020603050405020304" pitchFamily="18" charset="0"/>
              </a:rPr>
              <a:t>элементтері</a:t>
            </a:r>
            <a:r>
              <a:rPr lang="en-US" sz="2400" b="1" i="1" u="sng" dirty="0">
                <a:ea typeface="Times New Roman" panose="02020603050405020304" pitchFamily="18" charset="0"/>
              </a:rPr>
              <a:t>:</a:t>
            </a:r>
            <a:endParaRPr lang="en-US" sz="2400" i="1" u="sng" dirty="0"/>
          </a:p>
          <a:p>
            <a:pPr marL="342900" lvl="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en-US" sz="2400" b="1" dirty="0" err="1">
                <a:ea typeface="Times New Roman" panose="02020603050405020304" pitchFamily="18" charset="0"/>
              </a:rPr>
              <a:t>Кірістер</a:t>
            </a:r>
            <a:r>
              <a:rPr lang="en-US" sz="2400" dirty="0">
                <a:ea typeface="Times New Roman" panose="02020603050405020304" pitchFamily="18" charset="0"/>
              </a:rPr>
              <a:t> – </a:t>
            </a:r>
            <a:r>
              <a:rPr lang="en-US" sz="2400" dirty="0" err="1">
                <a:ea typeface="Times New Roman" panose="02020603050405020304" pitchFamily="18" charset="0"/>
              </a:rPr>
              <a:t>жалақы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жәрдемақы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сыйақы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инвестициядан</a:t>
            </a:r>
            <a:r>
              <a:rPr lang="en-US" sz="2400" dirty="0">
                <a:ea typeface="Times New Roman" panose="02020603050405020304" pitchFamily="18" charset="0"/>
              </a:rPr>
              <a:t> түскен </a:t>
            </a:r>
            <a:r>
              <a:rPr lang="en-US" sz="2400" dirty="0" err="1">
                <a:ea typeface="Times New Roman" panose="02020603050405020304" pitchFamily="18" charset="0"/>
              </a:rPr>
              <a:t>табыс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сияқты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қаржы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көздері</a:t>
            </a:r>
            <a:r>
              <a:rPr lang="en-US" sz="2400" dirty="0">
                <a:ea typeface="Times New Roman" panose="02020603050405020304" pitchFamily="18" charset="0"/>
              </a:rPr>
              <a:t>.</a:t>
            </a:r>
            <a:endParaRPr lang="en-US" sz="2400" dirty="0"/>
          </a:p>
          <a:p>
            <a:pPr marL="342900" lvl="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en-US" sz="2400" b="1" dirty="0" err="1">
                <a:ea typeface="Times New Roman" panose="02020603050405020304" pitchFamily="18" charset="0"/>
              </a:rPr>
              <a:t>Шығыстар</a:t>
            </a:r>
            <a:r>
              <a:rPr lang="en-US" sz="2400" dirty="0">
                <a:ea typeface="Times New Roman" panose="02020603050405020304" pitchFamily="18" charset="0"/>
              </a:rPr>
              <a:t> – </a:t>
            </a:r>
            <a:r>
              <a:rPr lang="en-US" sz="2400" dirty="0" err="1">
                <a:ea typeface="Times New Roman" panose="02020603050405020304" pitchFamily="18" charset="0"/>
              </a:rPr>
              <a:t>тамақ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коммуналдық</a:t>
            </a:r>
            <a:r>
              <a:rPr lang="en-US" sz="2400" dirty="0">
                <a:ea typeface="Times New Roman" panose="02020603050405020304" pitchFamily="18" charset="0"/>
              </a:rPr>
              <a:t> қызмет, </a:t>
            </a:r>
            <a:r>
              <a:rPr lang="en-US" sz="2400" dirty="0" err="1">
                <a:ea typeface="Times New Roman" panose="02020603050405020304" pitchFamily="18" charset="0"/>
              </a:rPr>
              <a:t>көлік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кредит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төлемі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демалыс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сияқты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ақшалай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шығындар</a:t>
            </a:r>
            <a:r>
              <a:rPr lang="en-US" sz="2400" dirty="0">
                <a:ea typeface="Times New Roman" panose="02020603050405020304" pitchFamily="18" charset="0"/>
              </a:rPr>
              <a:t>.</a:t>
            </a:r>
            <a:endParaRPr lang="en-US" sz="2400" dirty="0"/>
          </a:p>
          <a:p>
            <a:pPr marL="342900" lvl="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>
                <a:ea typeface="Times New Roman" panose="02020603050405020304" pitchFamily="18" charset="0"/>
              </a:rPr>
              <a:t>Бюджет</a:t>
            </a:r>
            <a:r>
              <a:rPr lang="ru-RU" sz="2400" dirty="0">
                <a:ea typeface="Times New Roman" panose="02020603050405020304" pitchFamily="18" charset="0"/>
              </a:rPr>
              <a:t> – </a:t>
            </a:r>
            <a:r>
              <a:rPr lang="ru-RU" sz="2400" dirty="0" err="1">
                <a:ea typeface="Times New Roman" panose="02020603050405020304" pitchFamily="18" charset="0"/>
              </a:rPr>
              <a:t>кірістер</a:t>
            </a:r>
            <a:r>
              <a:rPr lang="ru-RU" sz="2400" dirty="0">
                <a:ea typeface="Times New Roman" panose="02020603050405020304" pitchFamily="18" charset="0"/>
              </a:rPr>
              <a:t> мен </a:t>
            </a:r>
            <a:r>
              <a:rPr lang="ru-RU" sz="2400" dirty="0" err="1">
                <a:ea typeface="Times New Roman" panose="02020603050405020304" pitchFamily="18" charset="0"/>
              </a:rPr>
              <a:t>шығыстардың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жоспары</a:t>
            </a:r>
            <a:r>
              <a:rPr lang="ru-RU" sz="2400" dirty="0">
                <a:ea typeface="Times New Roman" panose="02020603050405020304" pitchFamily="18" charset="0"/>
              </a:rPr>
              <a:t>. Бұл </a:t>
            </a:r>
            <a:r>
              <a:rPr lang="ru-RU" sz="2400" dirty="0" err="1">
                <a:ea typeface="Times New Roman" panose="02020603050405020304" pitchFamily="18" charset="0"/>
              </a:rPr>
              <a:t>қаржыны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тиімді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басқаруға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көмектеседі</a:t>
            </a:r>
            <a:r>
              <a:rPr lang="ru-RU" sz="2400" dirty="0">
                <a:ea typeface="Times New Roman" panose="02020603050405020304" pitchFamily="18" charset="0"/>
              </a:rPr>
              <a:t>.</a:t>
            </a:r>
            <a:endParaRPr lang="en-US" sz="2400" dirty="0"/>
          </a:p>
          <a:p>
            <a:pPr marL="342900" lvl="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 err="1">
                <a:ea typeface="Times New Roman" panose="02020603050405020304" pitchFamily="18" charset="0"/>
              </a:rPr>
              <a:t>Жинақ</a:t>
            </a:r>
            <a:r>
              <a:rPr lang="ru-RU" sz="2400" b="1" dirty="0">
                <a:ea typeface="Times New Roman" panose="02020603050405020304" pitchFamily="18" charset="0"/>
              </a:rPr>
              <a:t> пен инвестиция</a:t>
            </a:r>
            <a:r>
              <a:rPr lang="ru-RU" sz="2400" dirty="0">
                <a:ea typeface="Times New Roman" panose="02020603050405020304" pitchFamily="18" charset="0"/>
              </a:rPr>
              <a:t> – </a:t>
            </a:r>
            <a:r>
              <a:rPr lang="ru-RU" sz="2400" dirty="0" err="1">
                <a:ea typeface="Times New Roman" panose="02020603050405020304" pitchFamily="18" charset="0"/>
              </a:rPr>
              <a:t>болашақта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қажет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болатын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немесе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көбейетін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ақша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қоры</a:t>
            </a:r>
            <a:r>
              <a:rPr lang="ru-RU" sz="2400" dirty="0">
                <a:ea typeface="Times New Roman" panose="02020603050405020304" pitchFamily="18" charset="0"/>
              </a:rPr>
              <a:t>.</a:t>
            </a:r>
            <a:endParaRPr lang="en-US" sz="2400" dirty="0"/>
          </a:p>
          <a:p>
            <a:pPr marL="342900" lvl="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dirty="0" err="1">
                <a:ea typeface="Times New Roman" panose="02020603050405020304" pitchFamily="18" charset="0"/>
              </a:rPr>
              <a:t>Қаржылық</a:t>
            </a:r>
            <a:r>
              <a:rPr lang="ru-RU" sz="2400" b="1" dirty="0"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ea typeface="Times New Roman" panose="02020603050405020304" pitchFamily="18" charset="0"/>
              </a:rPr>
              <a:t>мақсаттар</a:t>
            </a:r>
            <a:r>
              <a:rPr lang="ru-RU" sz="2400" dirty="0">
                <a:ea typeface="Times New Roman" panose="02020603050405020304" pitchFamily="18" charset="0"/>
              </a:rPr>
              <a:t> – </a:t>
            </a:r>
            <a:r>
              <a:rPr lang="ru-RU" sz="2400" dirty="0" err="1">
                <a:ea typeface="Times New Roman" panose="02020603050405020304" pitchFamily="18" charset="0"/>
              </a:rPr>
              <a:t>мысалы</a:t>
            </a:r>
            <a:r>
              <a:rPr lang="ru-RU" sz="2400" dirty="0"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a typeface="Times New Roman" panose="02020603050405020304" pitchFamily="18" charset="0"/>
              </a:rPr>
              <a:t>пәтер</a:t>
            </a:r>
            <a:r>
              <a:rPr lang="ru-RU" sz="2400" dirty="0">
                <a:ea typeface="Times New Roman" panose="02020603050405020304" pitchFamily="18" charset="0"/>
              </a:rPr>
              <a:t> алу, </a:t>
            </a:r>
            <a:r>
              <a:rPr lang="ru-RU" sz="2400" dirty="0" err="1">
                <a:ea typeface="Times New Roman" panose="02020603050405020304" pitchFamily="18" charset="0"/>
              </a:rPr>
              <a:t>оқуға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төлеу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немесе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зейнетке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a typeface="Times New Roman" panose="02020603050405020304" pitchFamily="18" charset="0"/>
              </a:rPr>
              <a:t>жинау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60893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22\Desktop\WhatsApp-Image-2024-01-17-at-17.19.1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59890"/>
            <a:ext cx="2699792" cy="209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404664"/>
            <a:ext cx="85689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Кірістер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жеке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(ай,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ақшалай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мүліктік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табысы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Кірістердің</a:t>
            </a:r>
            <a:r>
              <a:rPr lang="en-US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en-US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кіріс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еңбегі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жалақы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қызмет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ақысы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бонустар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Пассивті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кіріс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істемей-ақ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табатын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табысы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жалға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пайыздар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дивидендтер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роялти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73947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04664"/>
            <a:ext cx="87129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	</a:t>
            </a:r>
            <a:r>
              <a:rPr lang="en-US" sz="2400" b="1" dirty="0" err="1" smtClean="0"/>
              <a:t>Тиімді</a:t>
            </a:r>
            <a:r>
              <a:rPr lang="en-US" sz="2400" b="1" dirty="0" smtClean="0"/>
              <a:t> </a:t>
            </a:r>
            <a:r>
              <a:rPr lang="en-US" sz="2400" b="1" dirty="0" err="1"/>
              <a:t>басқару</a:t>
            </a:r>
            <a:r>
              <a:rPr lang="en-US" sz="2400" b="1" dirty="0"/>
              <a:t>:</a:t>
            </a:r>
            <a:endParaRPr lang="en-US" sz="2400" dirty="0"/>
          </a:p>
          <a:p>
            <a:pPr lvl="0" algn="just"/>
            <a:r>
              <a:rPr lang="ru-RU" sz="2400" dirty="0" smtClean="0"/>
              <a:t>	- </a:t>
            </a:r>
            <a:r>
              <a:rPr lang="en-US" sz="2400" dirty="0" err="1" smtClean="0"/>
              <a:t>Кірісті</a:t>
            </a:r>
            <a:r>
              <a:rPr lang="en-US" sz="2400" dirty="0" smtClean="0"/>
              <a:t> </a:t>
            </a:r>
            <a:r>
              <a:rPr lang="en-US" sz="2400" dirty="0" err="1"/>
              <a:t>көбейту</a:t>
            </a:r>
            <a:r>
              <a:rPr lang="en-US" sz="2400" dirty="0"/>
              <a:t> </a:t>
            </a:r>
            <a:r>
              <a:rPr lang="en-US" sz="2400" dirty="0" err="1"/>
              <a:t>жолдарын</a:t>
            </a:r>
            <a:r>
              <a:rPr lang="en-US" sz="2400" dirty="0"/>
              <a:t> </a:t>
            </a:r>
            <a:r>
              <a:rPr lang="en-US" sz="2400" dirty="0" err="1"/>
              <a:t>қарастыру</a:t>
            </a:r>
            <a:r>
              <a:rPr lang="en-US" sz="2400" dirty="0"/>
              <a:t> (</a:t>
            </a:r>
            <a:r>
              <a:rPr lang="en-US" sz="2400" dirty="0" err="1"/>
              <a:t>қосымша</a:t>
            </a:r>
            <a:r>
              <a:rPr lang="en-US" sz="2400" dirty="0"/>
              <a:t> </a:t>
            </a:r>
            <a:r>
              <a:rPr lang="en-US" sz="2400" dirty="0" err="1"/>
              <a:t>жұмыс</a:t>
            </a:r>
            <a:r>
              <a:rPr lang="en-US" sz="2400" dirty="0"/>
              <a:t>, </a:t>
            </a:r>
            <a:r>
              <a:rPr lang="en-US" sz="2400" dirty="0" err="1"/>
              <a:t>кәсіп</a:t>
            </a:r>
            <a:r>
              <a:rPr lang="en-US" sz="2400" dirty="0"/>
              <a:t>).</a:t>
            </a:r>
          </a:p>
          <a:p>
            <a:pPr lvl="0" algn="just"/>
            <a:r>
              <a:rPr lang="ru-RU" sz="2400" dirty="0" smtClean="0"/>
              <a:t>	- </a:t>
            </a:r>
            <a:r>
              <a:rPr lang="en-US" sz="2400" dirty="0" err="1" smtClean="0"/>
              <a:t>Кіріс</a:t>
            </a:r>
            <a:r>
              <a:rPr lang="en-US" sz="2400" dirty="0" smtClean="0"/>
              <a:t> </a:t>
            </a:r>
            <a:r>
              <a:rPr lang="en-US" sz="2400" dirty="0" err="1"/>
              <a:t>тұрақтылығын</a:t>
            </a:r>
            <a:r>
              <a:rPr lang="en-US" sz="2400" dirty="0"/>
              <a:t> </a:t>
            </a:r>
            <a:r>
              <a:rPr lang="en-US" sz="2400" dirty="0" err="1"/>
              <a:t>қамтамасыз</a:t>
            </a:r>
            <a:r>
              <a:rPr lang="en-US" sz="2400" dirty="0"/>
              <a:t> </a:t>
            </a:r>
            <a:r>
              <a:rPr lang="en-US" sz="2400" dirty="0" err="1"/>
              <a:t>ету</a:t>
            </a:r>
            <a:r>
              <a:rPr lang="en-US" sz="2400" dirty="0"/>
              <a:t>.</a:t>
            </a:r>
          </a:p>
          <a:p>
            <a:pPr lvl="0" algn="just"/>
            <a:r>
              <a:rPr lang="ru-RU" sz="2400" dirty="0" smtClean="0"/>
              <a:t>	- </a:t>
            </a:r>
            <a:r>
              <a:rPr lang="ru-RU" sz="2400" dirty="0" err="1" smtClean="0"/>
              <a:t>Табысты</a:t>
            </a:r>
            <a:r>
              <a:rPr lang="ru-RU" sz="2400" dirty="0" smtClean="0"/>
              <a:t> </a:t>
            </a:r>
            <a:r>
              <a:rPr lang="ru-RU" sz="2400" dirty="0" err="1"/>
              <a:t>тіркеу</a:t>
            </a:r>
            <a:r>
              <a:rPr lang="ru-RU" sz="2400" dirty="0"/>
              <a:t> және </a:t>
            </a:r>
            <a:r>
              <a:rPr lang="ru-RU" sz="2400" dirty="0" err="1"/>
              <a:t>есепке</a:t>
            </a:r>
            <a:r>
              <a:rPr lang="ru-RU" sz="2400" dirty="0"/>
              <a:t> </a:t>
            </a:r>
            <a:r>
              <a:rPr lang="ru-RU" sz="2400" dirty="0" err="1"/>
              <a:t>алып</a:t>
            </a:r>
            <a:r>
              <a:rPr lang="ru-RU" sz="2400" dirty="0"/>
              <a:t> </a:t>
            </a:r>
            <a:r>
              <a:rPr lang="ru-RU" sz="2400" dirty="0" err="1"/>
              <a:t>отыру</a:t>
            </a:r>
            <a:r>
              <a:rPr lang="ru-RU" sz="2400" dirty="0" smtClean="0"/>
              <a:t>.</a:t>
            </a:r>
          </a:p>
          <a:p>
            <a:pPr lvl="0"/>
            <a:endParaRPr lang="en-US" sz="2400" dirty="0"/>
          </a:p>
          <a:p>
            <a:pPr algn="just"/>
            <a:r>
              <a:rPr lang="ru-RU" sz="2400" dirty="0" smtClean="0"/>
              <a:t>	</a:t>
            </a:r>
            <a:r>
              <a:rPr lang="ru-RU" sz="2400" b="1" dirty="0" err="1" smtClean="0"/>
              <a:t>Тиімді</a:t>
            </a:r>
            <a:r>
              <a:rPr lang="ru-RU" sz="2400" b="1" dirty="0" smtClean="0"/>
              <a:t> </a:t>
            </a:r>
            <a:r>
              <a:rPr lang="ru-RU" sz="2400" b="1" dirty="0" err="1"/>
              <a:t>басқару</a:t>
            </a:r>
            <a:r>
              <a:rPr lang="ru-RU" sz="2400" b="1" dirty="0"/>
              <a:t> </a:t>
            </a:r>
            <a:r>
              <a:rPr lang="ru-RU" sz="2400" dirty="0" err="1"/>
              <a:t>дегеніміз</a:t>
            </a:r>
            <a:r>
              <a:rPr lang="ru-RU" sz="2400" dirty="0"/>
              <a:t> — </a:t>
            </a:r>
            <a:r>
              <a:rPr lang="ru-RU" sz="2400" dirty="0" err="1"/>
              <a:t>қолда</a:t>
            </a:r>
            <a:r>
              <a:rPr lang="ru-RU" sz="2400" dirty="0"/>
              <a:t> бар </a:t>
            </a:r>
            <a:r>
              <a:rPr lang="ru-RU" sz="2400" dirty="0" err="1"/>
              <a:t>ресурстарды</a:t>
            </a:r>
            <a:r>
              <a:rPr lang="ru-RU" sz="2400" dirty="0"/>
              <a:t> (</a:t>
            </a:r>
            <a:r>
              <a:rPr lang="ru-RU" sz="2400" dirty="0" err="1"/>
              <a:t>уақыт</a:t>
            </a:r>
            <a:r>
              <a:rPr lang="ru-RU" sz="2400" dirty="0"/>
              <a:t>, </a:t>
            </a:r>
            <a:r>
              <a:rPr lang="ru-RU" sz="2400" dirty="0" err="1"/>
              <a:t>ақша</a:t>
            </a:r>
            <a:r>
              <a:rPr lang="ru-RU" sz="2400" dirty="0"/>
              <a:t>, </a:t>
            </a:r>
            <a:r>
              <a:rPr lang="ru-RU" sz="2400" dirty="0" err="1"/>
              <a:t>күш-жігер</a:t>
            </a:r>
            <a:r>
              <a:rPr lang="ru-RU" sz="2400" dirty="0"/>
              <a:t>) </a:t>
            </a:r>
            <a:r>
              <a:rPr lang="ru-RU" sz="2400" dirty="0" err="1"/>
              <a:t>мақсатқа</a:t>
            </a:r>
            <a:r>
              <a:rPr lang="ru-RU" sz="2400" dirty="0"/>
              <a:t> сай </a:t>
            </a:r>
            <a:r>
              <a:rPr lang="ru-RU" sz="2400" dirty="0" err="1"/>
              <a:t>ең</a:t>
            </a:r>
            <a:r>
              <a:rPr lang="ru-RU" sz="2400" dirty="0"/>
              <a:t> </a:t>
            </a:r>
            <a:r>
              <a:rPr lang="ru-RU" sz="2400" dirty="0" err="1"/>
              <a:t>үнемді</a:t>
            </a:r>
            <a:r>
              <a:rPr lang="ru-RU" sz="2400" dirty="0"/>
              <a:t> әрі </a:t>
            </a:r>
            <a:r>
              <a:rPr lang="ru-RU" sz="2400" dirty="0" err="1"/>
              <a:t>нәтижелі</a:t>
            </a:r>
            <a:r>
              <a:rPr lang="ru-RU" sz="2400" dirty="0"/>
              <a:t> </a:t>
            </a:r>
            <a:r>
              <a:rPr lang="ru-RU" sz="2400" dirty="0" err="1"/>
              <a:t>пайдалану</a:t>
            </a:r>
            <a:r>
              <a:rPr lang="ru-RU" sz="2400" dirty="0"/>
              <a:t> </a:t>
            </a:r>
            <a:r>
              <a:rPr lang="ru-RU" sz="2400" dirty="0" err="1"/>
              <a:t>процесі</a:t>
            </a:r>
            <a:r>
              <a:rPr lang="ru-RU" sz="2400" dirty="0"/>
              <a:t>. </a:t>
            </a:r>
            <a:endParaRPr lang="ru-RU" sz="2400" dirty="0" smtClean="0"/>
          </a:p>
          <a:p>
            <a:pPr algn="just"/>
            <a:r>
              <a:rPr lang="ru-RU" sz="2400" dirty="0"/>
              <a:t>	</a:t>
            </a:r>
            <a:r>
              <a:rPr lang="ru-RU" sz="2400" dirty="0" err="1" smtClean="0"/>
              <a:t>Яғни</a:t>
            </a:r>
            <a:r>
              <a:rPr lang="ru-RU" sz="2400" dirty="0"/>
              <a:t>, жеке </a:t>
            </a:r>
            <a:r>
              <a:rPr lang="ru-RU" sz="2400" dirty="0" err="1"/>
              <a:t>қаржыны</a:t>
            </a:r>
            <a:r>
              <a:rPr lang="ru-RU" sz="2400" dirty="0"/>
              <a:t> </a:t>
            </a:r>
            <a:r>
              <a:rPr lang="ru-RU" sz="2400" dirty="0" err="1"/>
              <a:t>тиімді</a:t>
            </a:r>
            <a:r>
              <a:rPr lang="ru-RU" sz="2400" dirty="0"/>
              <a:t> </a:t>
            </a:r>
            <a:r>
              <a:rPr lang="ru-RU" sz="2400" dirty="0" err="1"/>
              <a:t>басқару</a:t>
            </a:r>
            <a:r>
              <a:rPr lang="ru-RU" sz="2400" dirty="0"/>
              <a:t> — </a:t>
            </a:r>
            <a:r>
              <a:rPr lang="ru-RU" sz="2400" dirty="0" err="1"/>
              <a:t>кірістер</a:t>
            </a:r>
            <a:r>
              <a:rPr lang="ru-RU" sz="2400" dirty="0"/>
              <a:t> мен </a:t>
            </a:r>
            <a:r>
              <a:rPr lang="ru-RU" sz="2400" dirty="0" err="1"/>
              <a:t>шығыстарды</a:t>
            </a:r>
            <a:r>
              <a:rPr lang="ru-RU" sz="2400" dirty="0"/>
              <a:t> </a:t>
            </a:r>
            <a:r>
              <a:rPr lang="ru-RU" sz="2400" dirty="0" err="1"/>
              <a:t>дұрыс</a:t>
            </a:r>
            <a:r>
              <a:rPr lang="ru-RU" sz="2400" dirty="0"/>
              <a:t> </a:t>
            </a:r>
            <a:r>
              <a:rPr lang="ru-RU" sz="2400" dirty="0" err="1"/>
              <a:t>жоспарлап</a:t>
            </a:r>
            <a:r>
              <a:rPr lang="ru-RU" sz="2400" dirty="0"/>
              <a:t>, </a:t>
            </a:r>
            <a:r>
              <a:rPr lang="ru-RU" sz="2400" dirty="0" err="1"/>
              <a:t>бақылап</a:t>
            </a:r>
            <a:r>
              <a:rPr lang="ru-RU" sz="2400" dirty="0"/>
              <a:t>, </a:t>
            </a:r>
            <a:r>
              <a:rPr lang="ru-RU" sz="2400" dirty="0" err="1"/>
              <a:t>артық</a:t>
            </a:r>
            <a:r>
              <a:rPr lang="ru-RU" sz="2400" dirty="0"/>
              <a:t> </a:t>
            </a:r>
            <a:r>
              <a:rPr lang="ru-RU" sz="2400" dirty="0" err="1"/>
              <a:t>шығындардан</a:t>
            </a:r>
            <a:r>
              <a:rPr lang="ru-RU" sz="2400" dirty="0"/>
              <a:t> </a:t>
            </a:r>
            <a:r>
              <a:rPr lang="ru-RU" sz="2400" dirty="0" err="1"/>
              <a:t>сақтанып</a:t>
            </a:r>
            <a:r>
              <a:rPr lang="ru-RU" sz="2400" dirty="0"/>
              <a:t>, </a:t>
            </a:r>
            <a:r>
              <a:rPr lang="ru-RU" sz="2400" dirty="0" err="1"/>
              <a:t>қаржыны</a:t>
            </a:r>
            <a:r>
              <a:rPr lang="ru-RU" sz="2400" dirty="0"/>
              <a:t> </a:t>
            </a:r>
            <a:r>
              <a:rPr lang="ru-RU" sz="2400" dirty="0" err="1"/>
              <a:t>дұрыс</a:t>
            </a:r>
            <a:r>
              <a:rPr lang="ru-RU" sz="2400" dirty="0"/>
              <a:t> </a:t>
            </a:r>
            <a:r>
              <a:rPr lang="ru-RU" sz="2400" dirty="0" err="1"/>
              <a:t>бағытқа</a:t>
            </a:r>
            <a:r>
              <a:rPr lang="ru-RU" sz="2400" dirty="0"/>
              <a:t> </a:t>
            </a:r>
            <a:r>
              <a:rPr lang="ru-RU" sz="2400" dirty="0" err="1"/>
              <a:t>жұмсау</a:t>
            </a:r>
            <a:r>
              <a:rPr lang="ru-RU" sz="2400" dirty="0"/>
              <a:t> </a:t>
            </a:r>
            <a:r>
              <a:rPr lang="ru-RU" sz="2400" dirty="0" err="1"/>
              <a:t>дегенді</a:t>
            </a:r>
            <a:r>
              <a:rPr lang="ru-RU" sz="2400" dirty="0"/>
              <a:t> </a:t>
            </a:r>
            <a:r>
              <a:rPr lang="ru-RU" sz="2400" dirty="0" err="1"/>
              <a:t>білдіреді</a:t>
            </a:r>
            <a:r>
              <a:rPr lang="ru-RU" sz="2400" dirty="0"/>
              <a:t>.</a:t>
            </a:r>
            <a:endParaRPr lang="en-US" sz="2400" dirty="0"/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869160"/>
            <a:ext cx="2483768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31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	</a:t>
            </a:r>
            <a:r>
              <a:rPr lang="en-US" sz="2400" b="1" dirty="0" err="1" smtClean="0"/>
              <a:t>Тиімді</a:t>
            </a:r>
            <a:r>
              <a:rPr lang="en-US" sz="2400" b="1" dirty="0" smtClean="0"/>
              <a:t> </a:t>
            </a:r>
            <a:r>
              <a:rPr lang="en-US" sz="2400" b="1" dirty="0" err="1"/>
              <a:t>қаржы</a:t>
            </a:r>
            <a:r>
              <a:rPr lang="en-US" sz="2400" b="1" dirty="0"/>
              <a:t> </a:t>
            </a:r>
            <a:r>
              <a:rPr lang="en-US" sz="2400" b="1" dirty="0" err="1"/>
              <a:t>басқарудың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негізгі </a:t>
            </a:r>
            <a:r>
              <a:rPr lang="en-US" sz="2400" b="1" dirty="0" err="1">
                <a:solidFill>
                  <a:srgbClr val="C00000"/>
                </a:solidFill>
              </a:rPr>
              <a:t>қағидалары</a:t>
            </a:r>
            <a:r>
              <a:rPr lang="en-US" sz="2400" b="1" dirty="0">
                <a:solidFill>
                  <a:srgbClr val="C00000"/>
                </a:solidFill>
              </a:rPr>
              <a:t>:</a:t>
            </a:r>
            <a:endParaRPr lang="en-US" sz="2400" dirty="0">
              <a:solidFill>
                <a:srgbClr val="C00000"/>
              </a:solidFill>
            </a:endParaRPr>
          </a:p>
          <a:p>
            <a:pPr lvl="0"/>
            <a:r>
              <a:rPr lang="ru-RU" sz="2400" b="1" dirty="0" smtClean="0"/>
              <a:t>1. </a:t>
            </a:r>
            <a:r>
              <a:rPr lang="en-US" sz="2400" b="1" dirty="0" err="1" smtClean="0"/>
              <a:t>Жоспарлау</a:t>
            </a:r>
            <a:r>
              <a:rPr lang="en-US" sz="2400" dirty="0" smtClean="0"/>
              <a:t> </a:t>
            </a:r>
            <a:r>
              <a:rPr lang="en-US" sz="2400" dirty="0"/>
              <a:t>— </a:t>
            </a:r>
            <a:r>
              <a:rPr lang="en-US" sz="2400" dirty="0" err="1"/>
              <a:t>Қаржылық</a:t>
            </a:r>
            <a:r>
              <a:rPr lang="en-US" sz="2400" dirty="0"/>
              <a:t> </a:t>
            </a:r>
            <a:r>
              <a:rPr lang="en-US" sz="2400" dirty="0" err="1"/>
              <a:t>мақсаттарды</a:t>
            </a:r>
            <a:r>
              <a:rPr lang="en-US" sz="2400" dirty="0"/>
              <a:t> </a:t>
            </a:r>
            <a:r>
              <a:rPr lang="en-US" sz="2400" dirty="0" err="1"/>
              <a:t>нақты</a:t>
            </a:r>
            <a:r>
              <a:rPr lang="en-US" sz="2400" dirty="0"/>
              <a:t> </a:t>
            </a:r>
            <a:r>
              <a:rPr lang="en-US" sz="2400" dirty="0" err="1"/>
              <a:t>қою</a:t>
            </a:r>
            <a:r>
              <a:rPr lang="en-US" sz="2400" dirty="0"/>
              <a:t> және </a:t>
            </a:r>
            <a:r>
              <a:rPr lang="en-US" sz="2400" dirty="0" err="1"/>
              <a:t>сол</a:t>
            </a:r>
            <a:r>
              <a:rPr lang="en-US" sz="2400" dirty="0"/>
              <a:t> </a:t>
            </a:r>
            <a:r>
              <a:rPr lang="en-US" sz="2400" dirty="0" err="1"/>
              <a:t>мақсатқа</a:t>
            </a:r>
            <a:r>
              <a:rPr lang="en-US" sz="2400" dirty="0"/>
              <a:t> </a:t>
            </a:r>
            <a:r>
              <a:rPr lang="en-US" sz="2400" dirty="0" err="1"/>
              <a:t>жету</a:t>
            </a:r>
            <a:r>
              <a:rPr lang="en-US" sz="2400" dirty="0"/>
              <a:t> үшін </a:t>
            </a:r>
            <a:r>
              <a:rPr lang="en-US" sz="2400" dirty="0" err="1"/>
              <a:t>кірістер</a:t>
            </a:r>
            <a:r>
              <a:rPr lang="en-US" sz="2400" dirty="0"/>
              <a:t> </a:t>
            </a:r>
            <a:r>
              <a:rPr lang="en-US" sz="2400" dirty="0" err="1"/>
              <a:t>мен</a:t>
            </a:r>
            <a:r>
              <a:rPr lang="en-US" sz="2400" dirty="0"/>
              <a:t> </a:t>
            </a:r>
            <a:r>
              <a:rPr lang="en-US" sz="2400" dirty="0" err="1"/>
              <a:t>шығыстарды</a:t>
            </a:r>
            <a:r>
              <a:rPr lang="en-US" sz="2400" dirty="0"/>
              <a:t> </a:t>
            </a:r>
            <a:r>
              <a:rPr lang="en-US" sz="2400" dirty="0" err="1"/>
              <a:t>алдын</a:t>
            </a:r>
            <a:r>
              <a:rPr lang="en-US" sz="2400" dirty="0"/>
              <a:t> </a:t>
            </a:r>
            <a:r>
              <a:rPr lang="en-US" sz="2400" dirty="0" err="1"/>
              <a:t>ала</a:t>
            </a:r>
            <a:r>
              <a:rPr lang="en-US" sz="2400" dirty="0"/>
              <a:t> </a:t>
            </a:r>
            <a:r>
              <a:rPr lang="en-US" sz="2400" dirty="0" err="1"/>
              <a:t>жоспарлау</a:t>
            </a:r>
            <a:r>
              <a:rPr lang="en-US" sz="2400" dirty="0"/>
              <a:t>.</a:t>
            </a:r>
            <a:br>
              <a:rPr lang="en-US" sz="2400" dirty="0"/>
            </a:br>
            <a:r>
              <a:rPr lang="en-US" sz="2400" i="1" dirty="0" err="1"/>
              <a:t>Мысалы</a:t>
            </a:r>
            <a:r>
              <a:rPr lang="en-US" sz="2400" i="1" dirty="0"/>
              <a:t>: ай </a:t>
            </a:r>
            <a:r>
              <a:rPr lang="en-US" sz="2400" i="1" dirty="0" err="1"/>
              <a:t>сайынғы</a:t>
            </a:r>
            <a:r>
              <a:rPr lang="en-US" sz="2400" i="1" dirty="0"/>
              <a:t> </a:t>
            </a:r>
            <a:r>
              <a:rPr lang="en-US" sz="2400" i="1" dirty="0" err="1"/>
              <a:t>бюджетті</a:t>
            </a:r>
            <a:r>
              <a:rPr lang="en-US" sz="2400" i="1" dirty="0"/>
              <a:t> құру, </a:t>
            </a:r>
            <a:r>
              <a:rPr lang="en-US" sz="2400" i="1" dirty="0" err="1"/>
              <a:t>жинаққа</a:t>
            </a:r>
            <a:r>
              <a:rPr lang="en-US" sz="2400" i="1" dirty="0"/>
              <a:t> </a:t>
            </a:r>
            <a:r>
              <a:rPr lang="en-US" sz="2400" i="1" dirty="0" err="1"/>
              <a:t>қанша</a:t>
            </a:r>
            <a:r>
              <a:rPr lang="en-US" sz="2400" i="1" dirty="0"/>
              <a:t> </a:t>
            </a:r>
            <a:r>
              <a:rPr lang="en-US" sz="2400" i="1" dirty="0" err="1"/>
              <a:t>ақша</a:t>
            </a:r>
            <a:r>
              <a:rPr lang="en-US" sz="2400" i="1" dirty="0"/>
              <a:t> </a:t>
            </a:r>
            <a:r>
              <a:rPr lang="en-US" sz="2400" i="1" dirty="0" err="1"/>
              <a:t>бөлінетінін</a:t>
            </a:r>
            <a:r>
              <a:rPr lang="en-US" sz="2400" i="1" dirty="0"/>
              <a:t> </a:t>
            </a:r>
            <a:r>
              <a:rPr lang="en-US" sz="2400" i="1" dirty="0" err="1"/>
              <a:t>анықтау</a:t>
            </a:r>
            <a:r>
              <a:rPr lang="en-US" sz="2400" i="1" dirty="0"/>
              <a:t>.</a:t>
            </a:r>
            <a:endParaRPr lang="en-US" sz="2400" dirty="0"/>
          </a:p>
          <a:p>
            <a:pPr lvl="0"/>
            <a:r>
              <a:rPr lang="ru-RU" sz="2400" b="1" dirty="0" smtClean="0"/>
              <a:t>2. </a:t>
            </a:r>
            <a:r>
              <a:rPr lang="en-US" sz="2400" b="1" dirty="0" err="1" smtClean="0"/>
              <a:t>Бақылау</a:t>
            </a:r>
            <a:r>
              <a:rPr lang="en-US" sz="2400" dirty="0" smtClean="0"/>
              <a:t> </a:t>
            </a:r>
            <a:r>
              <a:rPr lang="en-US" sz="2400" dirty="0"/>
              <a:t>— </a:t>
            </a:r>
            <a:r>
              <a:rPr lang="en-US" sz="2400" dirty="0" err="1"/>
              <a:t>Ақша</a:t>
            </a:r>
            <a:r>
              <a:rPr lang="en-US" sz="2400" dirty="0"/>
              <a:t> </a:t>
            </a:r>
            <a:r>
              <a:rPr lang="en-US" sz="2400" dirty="0" err="1"/>
              <a:t>ағынын</a:t>
            </a:r>
            <a:r>
              <a:rPr lang="en-US" sz="2400" dirty="0"/>
              <a:t> </a:t>
            </a:r>
            <a:r>
              <a:rPr lang="en-US" sz="2400" dirty="0" err="1"/>
              <a:t>үнемі</a:t>
            </a:r>
            <a:r>
              <a:rPr lang="en-US" sz="2400" dirty="0"/>
              <a:t> </a:t>
            </a:r>
            <a:r>
              <a:rPr lang="en-US" sz="2400" dirty="0" err="1"/>
              <a:t>қадағалап</a:t>
            </a:r>
            <a:r>
              <a:rPr lang="en-US" sz="2400" dirty="0"/>
              <a:t>, </a:t>
            </a:r>
            <a:r>
              <a:rPr lang="en-US" sz="2400" dirty="0" err="1"/>
              <a:t>кірістер</a:t>
            </a:r>
            <a:r>
              <a:rPr lang="en-US" sz="2400" dirty="0"/>
              <a:t> </a:t>
            </a:r>
            <a:r>
              <a:rPr lang="en-US" sz="2400" dirty="0" err="1"/>
              <a:t>мен</a:t>
            </a:r>
            <a:r>
              <a:rPr lang="en-US" sz="2400" dirty="0"/>
              <a:t> </a:t>
            </a:r>
            <a:r>
              <a:rPr lang="en-US" sz="2400" dirty="0" err="1"/>
              <a:t>шығыстарды</a:t>
            </a:r>
            <a:r>
              <a:rPr lang="en-US" sz="2400" dirty="0"/>
              <a:t> </a:t>
            </a:r>
            <a:r>
              <a:rPr lang="en-US" sz="2400" dirty="0" err="1"/>
              <a:t>жазып</a:t>
            </a:r>
            <a:r>
              <a:rPr lang="en-US" sz="2400" dirty="0"/>
              <a:t> </a:t>
            </a:r>
            <a:r>
              <a:rPr lang="en-US" sz="2400" dirty="0" err="1"/>
              <a:t>отыру</a:t>
            </a:r>
            <a:r>
              <a:rPr lang="en-US" sz="2400" dirty="0"/>
              <a:t>. Бұл </a:t>
            </a:r>
            <a:r>
              <a:rPr lang="en-US" sz="2400" dirty="0" err="1"/>
              <a:t>қайда</a:t>
            </a:r>
            <a:r>
              <a:rPr lang="en-US" sz="2400" dirty="0"/>
              <a:t> және </a:t>
            </a:r>
            <a:r>
              <a:rPr lang="en-US" sz="2400" dirty="0" err="1"/>
              <a:t>қанша</a:t>
            </a:r>
            <a:r>
              <a:rPr lang="en-US" sz="2400" dirty="0"/>
              <a:t> </a:t>
            </a:r>
            <a:r>
              <a:rPr lang="en-US" sz="2400" dirty="0" err="1"/>
              <a:t>ақша</a:t>
            </a:r>
            <a:r>
              <a:rPr lang="en-US" sz="2400" dirty="0"/>
              <a:t> </a:t>
            </a:r>
            <a:r>
              <a:rPr lang="en-US" sz="2400" dirty="0" err="1"/>
              <a:t>кеткенін</a:t>
            </a:r>
            <a:r>
              <a:rPr lang="en-US" sz="2400" dirty="0"/>
              <a:t> </a:t>
            </a:r>
            <a:r>
              <a:rPr lang="en-US" sz="2400" dirty="0" err="1"/>
              <a:t>білуге</a:t>
            </a:r>
            <a:r>
              <a:rPr lang="en-US" sz="2400" dirty="0"/>
              <a:t> </a:t>
            </a:r>
            <a:r>
              <a:rPr lang="en-US" sz="2400" dirty="0" err="1"/>
              <a:t>көмектеседі</a:t>
            </a:r>
            <a:r>
              <a:rPr lang="en-US" sz="2400" dirty="0"/>
              <a:t>.</a:t>
            </a:r>
          </a:p>
          <a:p>
            <a:pPr lvl="0"/>
            <a:r>
              <a:rPr lang="ru-RU" sz="2400" b="1" dirty="0" smtClean="0"/>
              <a:t>3. </a:t>
            </a:r>
            <a:r>
              <a:rPr lang="en-US" sz="2400" b="1" dirty="0" err="1" smtClean="0"/>
              <a:t>Теңгерімділік</a:t>
            </a:r>
            <a:r>
              <a:rPr lang="en-US" sz="2400" dirty="0" smtClean="0"/>
              <a:t> </a:t>
            </a:r>
            <a:r>
              <a:rPr lang="en-US" sz="2400" dirty="0"/>
              <a:t>— </a:t>
            </a:r>
            <a:r>
              <a:rPr lang="en-US" sz="2400" dirty="0" err="1"/>
              <a:t>Кірістер</a:t>
            </a:r>
            <a:r>
              <a:rPr lang="en-US" sz="2400" dirty="0"/>
              <a:t> </a:t>
            </a:r>
            <a:r>
              <a:rPr lang="en-US" sz="2400" dirty="0" err="1"/>
              <a:t>мен</a:t>
            </a:r>
            <a:r>
              <a:rPr lang="en-US" sz="2400" dirty="0"/>
              <a:t> </a:t>
            </a:r>
            <a:r>
              <a:rPr lang="en-US" sz="2400" dirty="0" err="1"/>
              <a:t>шығыстарды</a:t>
            </a:r>
            <a:r>
              <a:rPr lang="en-US" sz="2400" dirty="0"/>
              <a:t> </a:t>
            </a:r>
            <a:r>
              <a:rPr lang="en-US" sz="2400" dirty="0" err="1"/>
              <a:t>тепе-тең</a:t>
            </a:r>
            <a:r>
              <a:rPr lang="en-US" sz="2400" dirty="0"/>
              <a:t> </a:t>
            </a:r>
            <a:r>
              <a:rPr lang="en-US" sz="2400" dirty="0" err="1"/>
              <a:t>ұстау</a:t>
            </a:r>
            <a:r>
              <a:rPr lang="en-US" sz="2400" dirty="0"/>
              <a:t>, </a:t>
            </a:r>
            <a:r>
              <a:rPr lang="en-US" sz="2400" dirty="0" err="1"/>
              <a:t>шығындар</a:t>
            </a:r>
            <a:r>
              <a:rPr lang="en-US" sz="2400" dirty="0"/>
              <a:t> </a:t>
            </a:r>
            <a:r>
              <a:rPr lang="en-US" sz="2400" dirty="0" err="1"/>
              <a:t>кірістен</a:t>
            </a:r>
            <a:r>
              <a:rPr lang="en-US" sz="2400" dirty="0"/>
              <a:t> </a:t>
            </a:r>
            <a:r>
              <a:rPr lang="en-US" sz="2400" dirty="0" err="1"/>
              <a:t>артық</a:t>
            </a:r>
            <a:r>
              <a:rPr lang="en-US" sz="2400" dirty="0"/>
              <a:t> </a:t>
            </a:r>
            <a:r>
              <a:rPr lang="en-US" sz="2400" dirty="0" err="1"/>
              <a:t>болмауы</a:t>
            </a:r>
            <a:r>
              <a:rPr lang="en-US" sz="2400" dirty="0"/>
              <a:t> </a:t>
            </a:r>
            <a:r>
              <a:rPr lang="en-US" sz="2400" dirty="0" err="1"/>
              <a:t>керек</a:t>
            </a:r>
            <a:r>
              <a:rPr lang="en-US" sz="2400" dirty="0"/>
              <a:t>.</a:t>
            </a:r>
          </a:p>
          <a:p>
            <a:pPr lvl="0"/>
            <a:r>
              <a:rPr lang="ru-RU" sz="2400" b="1" dirty="0" smtClean="0"/>
              <a:t>4. </a:t>
            </a:r>
            <a:r>
              <a:rPr lang="en-US" sz="2400" b="1" dirty="0" err="1" smtClean="0"/>
              <a:t>Артық</a:t>
            </a:r>
            <a:r>
              <a:rPr lang="en-US" sz="2400" b="1" dirty="0" smtClean="0"/>
              <a:t> </a:t>
            </a:r>
            <a:r>
              <a:rPr lang="en-US" sz="2400" b="1" dirty="0" err="1"/>
              <a:t>шығындарды</a:t>
            </a:r>
            <a:r>
              <a:rPr lang="en-US" sz="2400" b="1" dirty="0"/>
              <a:t> </a:t>
            </a:r>
            <a:r>
              <a:rPr lang="en-US" sz="2400" b="1" dirty="0" err="1"/>
              <a:t>азайту</a:t>
            </a:r>
            <a:r>
              <a:rPr lang="en-US" sz="2400" dirty="0"/>
              <a:t> — </a:t>
            </a:r>
            <a:r>
              <a:rPr lang="en-US" sz="2400" dirty="0" err="1"/>
              <a:t>Қажетсіз</a:t>
            </a:r>
            <a:r>
              <a:rPr lang="en-US" sz="2400" dirty="0"/>
              <a:t>, </a:t>
            </a:r>
            <a:r>
              <a:rPr lang="en-US" sz="2400" dirty="0" err="1"/>
              <a:t>артық</a:t>
            </a:r>
            <a:r>
              <a:rPr lang="en-US" sz="2400" dirty="0"/>
              <a:t> </a:t>
            </a:r>
            <a:r>
              <a:rPr lang="en-US" sz="2400" dirty="0" err="1"/>
              <a:t>немесе</a:t>
            </a:r>
            <a:r>
              <a:rPr lang="en-US" sz="2400" dirty="0"/>
              <a:t> </a:t>
            </a:r>
            <a:r>
              <a:rPr lang="en-US" sz="2400" dirty="0" err="1"/>
              <a:t>ысырапқа</a:t>
            </a:r>
            <a:r>
              <a:rPr lang="en-US" sz="2400" dirty="0"/>
              <a:t> </a:t>
            </a:r>
            <a:r>
              <a:rPr lang="en-US" sz="2400" dirty="0" err="1"/>
              <a:t>салынған</a:t>
            </a:r>
            <a:r>
              <a:rPr lang="en-US" sz="2400" dirty="0"/>
              <a:t> </a:t>
            </a:r>
            <a:r>
              <a:rPr lang="en-US" sz="2400" dirty="0" err="1"/>
              <a:t>шығындарды</a:t>
            </a:r>
            <a:r>
              <a:rPr lang="en-US" sz="2400" dirty="0"/>
              <a:t> </a:t>
            </a:r>
            <a:r>
              <a:rPr lang="en-US" sz="2400" dirty="0" err="1"/>
              <a:t>анықтап</a:t>
            </a:r>
            <a:r>
              <a:rPr lang="en-US" sz="2400" dirty="0"/>
              <a:t>, </a:t>
            </a:r>
            <a:r>
              <a:rPr lang="en-US" sz="2400" dirty="0" err="1"/>
              <a:t>оларды</a:t>
            </a:r>
            <a:r>
              <a:rPr lang="en-US" sz="2400" dirty="0"/>
              <a:t> </a:t>
            </a:r>
            <a:r>
              <a:rPr lang="en-US" sz="2400" dirty="0" err="1"/>
              <a:t>қысқарту</a:t>
            </a:r>
            <a:r>
              <a:rPr lang="en-US" sz="2400" dirty="0"/>
              <a:t>.</a:t>
            </a:r>
          </a:p>
          <a:p>
            <a:pPr lvl="0"/>
            <a:r>
              <a:rPr lang="ru-RU" sz="2400" b="1" dirty="0" smtClean="0"/>
              <a:t>5. </a:t>
            </a:r>
            <a:r>
              <a:rPr lang="en-US" sz="2400" b="1" dirty="0" err="1" smtClean="0"/>
              <a:t>Жинақ</a:t>
            </a:r>
            <a:r>
              <a:rPr lang="en-US" sz="2400" b="1" dirty="0" smtClean="0"/>
              <a:t> </a:t>
            </a:r>
            <a:r>
              <a:rPr lang="en-US" sz="2400" b="1" dirty="0" err="1"/>
              <a:t>пен</a:t>
            </a:r>
            <a:r>
              <a:rPr lang="en-US" sz="2400" b="1" dirty="0"/>
              <a:t> </a:t>
            </a:r>
            <a:r>
              <a:rPr lang="en-US" sz="2400" b="1" dirty="0" err="1"/>
              <a:t>инвестицияға</a:t>
            </a:r>
            <a:r>
              <a:rPr lang="en-US" sz="2400" b="1" dirty="0"/>
              <a:t> </a:t>
            </a:r>
            <a:r>
              <a:rPr lang="en-US" sz="2400" b="1" dirty="0" err="1"/>
              <a:t>басымдық</a:t>
            </a:r>
            <a:r>
              <a:rPr lang="en-US" sz="2400" b="1" dirty="0"/>
              <a:t> </a:t>
            </a:r>
            <a:r>
              <a:rPr lang="en-US" sz="2400" b="1" dirty="0" err="1"/>
              <a:t>беру</a:t>
            </a:r>
            <a:r>
              <a:rPr lang="en-US" sz="2400" dirty="0"/>
              <a:t> — </a:t>
            </a:r>
            <a:r>
              <a:rPr lang="en-US" sz="2400" dirty="0" err="1"/>
              <a:t>Тек</a:t>
            </a:r>
            <a:r>
              <a:rPr lang="en-US" sz="2400" dirty="0"/>
              <a:t> </a:t>
            </a:r>
            <a:r>
              <a:rPr lang="en-US" sz="2400" dirty="0" err="1"/>
              <a:t>күнделікті</a:t>
            </a:r>
            <a:r>
              <a:rPr lang="en-US" sz="2400" dirty="0"/>
              <a:t> </a:t>
            </a:r>
            <a:r>
              <a:rPr lang="en-US" sz="2400" dirty="0" err="1"/>
              <a:t>қажеттіліктерге</a:t>
            </a:r>
            <a:r>
              <a:rPr lang="en-US" sz="2400" dirty="0"/>
              <a:t> </a:t>
            </a:r>
            <a:r>
              <a:rPr lang="en-US" sz="2400" dirty="0" err="1"/>
              <a:t>емес</a:t>
            </a:r>
            <a:r>
              <a:rPr lang="en-US" sz="2400" dirty="0"/>
              <a:t>, </a:t>
            </a:r>
            <a:r>
              <a:rPr lang="en-US" sz="2400" dirty="0" err="1"/>
              <a:t>болашаққа</a:t>
            </a:r>
            <a:r>
              <a:rPr lang="en-US" sz="2400" dirty="0"/>
              <a:t> </a:t>
            </a:r>
            <a:r>
              <a:rPr lang="en-US" sz="2400" dirty="0" err="1"/>
              <a:t>да</a:t>
            </a:r>
            <a:r>
              <a:rPr lang="en-US" sz="2400" dirty="0"/>
              <a:t> </a:t>
            </a:r>
            <a:r>
              <a:rPr lang="en-US" sz="2400" dirty="0" err="1"/>
              <a:t>қаражат</a:t>
            </a:r>
            <a:r>
              <a:rPr lang="en-US" sz="2400" dirty="0"/>
              <a:t> </a:t>
            </a:r>
            <a:r>
              <a:rPr lang="en-US" sz="2400" dirty="0" err="1"/>
              <a:t>бөліп</a:t>
            </a:r>
            <a:r>
              <a:rPr lang="en-US" sz="2400" dirty="0"/>
              <a:t> </a:t>
            </a:r>
            <a:r>
              <a:rPr lang="en-US" sz="2400" dirty="0" err="1"/>
              <a:t>отыру</a:t>
            </a:r>
            <a:r>
              <a:rPr lang="en-US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172" y="5445224"/>
            <a:ext cx="1799829" cy="14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88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764704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қаржыны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мақсатқа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бағыттап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үнемді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қауіпсіздікке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қол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болашақтағы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қиындықтарға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болуға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еркіндікке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жетуге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764" y="3939278"/>
            <a:ext cx="432048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03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0688"/>
            <a:ext cx="90364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2 сұрақ.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Шығыстар. Шығыстардың </a:t>
            </a:r>
            <a:r>
              <a:rPr lang="kk-KZ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</a:t>
            </a:r>
          </a:p>
          <a:p>
            <a:pPr algn="ctr"/>
            <a:endParaRPr lang="kk-KZ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/>
              <a:t>	</a:t>
            </a:r>
            <a:r>
              <a:rPr lang="en-US" sz="2400" b="1" dirty="0" err="1" smtClean="0">
                <a:solidFill>
                  <a:srgbClr val="C00000"/>
                </a:solidFill>
              </a:rPr>
              <a:t>Шығыстар</a:t>
            </a:r>
            <a:r>
              <a:rPr lang="en-US" sz="2400" dirty="0" smtClean="0"/>
              <a:t> </a:t>
            </a:r>
            <a:r>
              <a:rPr lang="en-US" sz="2400" dirty="0"/>
              <a:t>— </a:t>
            </a:r>
            <a:r>
              <a:rPr lang="en-US" sz="2400" dirty="0" err="1"/>
              <a:t>бұл</a:t>
            </a:r>
            <a:r>
              <a:rPr lang="en-US" sz="2400" dirty="0"/>
              <a:t> жеке </a:t>
            </a:r>
            <a:r>
              <a:rPr lang="en-US" sz="2400" dirty="0" err="1"/>
              <a:t>тұлғаның</a:t>
            </a:r>
            <a:r>
              <a:rPr lang="en-US" sz="2400" dirty="0"/>
              <a:t> </a:t>
            </a:r>
            <a:r>
              <a:rPr lang="en-US" sz="2400" dirty="0" err="1"/>
              <a:t>немесе</a:t>
            </a:r>
            <a:r>
              <a:rPr lang="en-US" sz="2400" dirty="0"/>
              <a:t> </a:t>
            </a:r>
            <a:r>
              <a:rPr lang="en-US" sz="2400" dirty="0" err="1"/>
              <a:t>отбасының</a:t>
            </a:r>
            <a:r>
              <a:rPr lang="en-US" sz="2400" dirty="0"/>
              <a:t> </a:t>
            </a:r>
            <a:r>
              <a:rPr lang="en-US" sz="2400" dirty="0" err="1"/>
              <a:t>белгілі</a:t>
            </a:r>
            <a:r>
              <a:rPr lang="en-US" sz="2400" dirty="0"/>
              <a:t> </a:t>
            </a:r>
            <a:r>
              <a:rPr lang="en-US" sz="2400" dirty="0" err="1"/>
              <a:t>бір</a:t>
            </a:r>
            <a:r>
              <a:rPr lang="en-US" sz="2400" dirty="0"/>
              <a:t> </a:t>
            </a:r>
            <a:r>
              <a:rPr lang="en-US" sz="2400" dirty="0" err="1"/>
              <a:t>уақыт</a:t>
            </a:r>
            <a:r>
              <a:rPr lang="en-US" sz="2400" dirty="0"/>
              <a:t> </a:t>
            </a:r>
            <a:r>
              <a:rPr lang="en-US" sz="2400" dirty="0" err="1"/>
              <a:t>аралығында</a:t>
            </a:r>
            <a:r>
              <a:rPr lang="en-US" sz="2400" dirty="0"/>
              <a:t> (</a:t>
            </a:r>
            <a:r>
              <a:rPr lang="en-US" sz="2400" dirty="0" err="1"/>
              <a:t>мысалы</a:t>
            </a:r>
            <a:r>
              <a:rPr lang="en-US" sz="2400" dirty="0"/>
              <a:t>, айына) </a:t>
            </a:r>
            <a:r>
              <a:rPr lang="en-US" sz="2400" dirty="0" err="1"/>
              <a:t>өмір</a:t>
            </a:r>
            <a:r>
              <a:rPr lang="en-US" sz="2400" dirty="0"/>
              <a:t> </a:t>
            </a:r>
            <a:r>
              <a:rPr lang="en-US" sz="2400" dirty="0" err="1"/>
              <a:t>сүру</a:t>
            </a:r>
            <a:r>
              <a:rPr lang="en-US" sz="2400" dirty="0"/>
              <a:t>, </a:t>
            </a:r>
            <a:r>
              <a:rPr lang="en-US" sz="2400" dirty="0" err="1"/>
              <a:t>қажеттіліктерін</a:t>
            </a:r>
            <a:r>
              <a:rPr lang="en-US" sz="2400" dirty="0"/>
              <a:t> </a:t>
            </a:r>
            <a:r>
              <a:rPr lang="en-US" sz="2400" dirty="0" err="1"/>
              <a:t>қанағаттандыру</a:t>
            </a:r>
            <a:r>
              <a:rPr lang="en-US" sz="2400" dirty="0"/>
              <a:t> және </a:t>
            </a:r>
            <a:r>
              <a:rPr lang="en-US" sz="2400" dirty="0" err="1"/>
              <a:t>түрлі</a:t>
            </a:r>
            <a:r>
              <a:rPr lang="en-US" sz="2400" dirty="0"/>
              <a:t> </a:t>
            </a:r>
            <a:r>
              <a:rPr lang="en-US" sz="2400" dirty="0" err="1"/>
              <a:t>қызметтер</a:t>
            </a:r>
            <a:r>
              <a:rPr lang="en-US" sz="2400" dirty="0"/>
              <a:t> алу үшін </a:t>
            </a:r>
            <a:r>
              <a:rPr lang="en-US" sz="2400" dirty="0" err="1"/>
              <a:t>жұмсайтын</a:t>
            </a:r>
            <a:r>
              <a:rPr lang="en-US" sz="2400" dirty="0"/>
              <a:t> </a:t>
            </a:r>
            <a:r>
              <a:rPr lang="en-US" sz="2400" dirty="0" err="1"/>
              <a:t>ақшасы</a:t>
            </a:r>
            <a:r>
              <a:rPr lang="en-US" sz="2400" dirty="0"/>
              <a:t> </a:t>
            </a:r>
            <a:r>
              <a:rPr lang="en-US" sz="2400" dirty="0" err="1"/>
              <a:t>мен</a:t>
            </a:r>
            <a:r>
              <a:rPr lang="en-US" sz="2400" dirty="0"/>
              <a:t> </a:t>
            </a:r>
            <a:r>
              <a:rPr lang="en-US" sz="2400" dirty="0" err="1"/>
              <a:t>ресурстары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pPr algn="just"/>
            <a:endParaRPr lang="en-US" sz="2400" dirty="0"/>
          </a:p>
          <a:p>
            <a:pPr algn="just"/>
            <a:r>
              <a:rPr lang="ru-RU" sz="2400" b="1" dirty="0" smtClean="0"/>
              <a:t>	</a:t>
            </a:r>
            <a:r>
              <a:rPr lang="en-US" sz="2400" b="1" dirty="0" err="1" smtClean="0"/>
              <a:t>Шығыстардың</a:t>
            </a:r>
            <a:r>
              <a:rPr lang="en-US" sz="2400" b="1" dirty="0" smtClean="0"/>
              <a:t> </a:t>
            </a:r>
            <a:r>
              <a:rPr lang="en-US" sz="2400" b="1" dirty="0" err="1"/>
              <a:t>маңызы</a:t>
            </a:r>
            <a:r>
              <a:rPr lang="en-US" sz="2400" b="1" dirty="0"/>
              <a:t>:</a:t>
            </a:r>
            <a:endParaRPr lang="en-US" sz="2400" dirty="0"/>
          </a:p>
          <a:p>
            <a:pPr algn="just"/>
            <a:r>
              <a:rPr lang="en-US" sz="2400" dirty="0"/>
              <a:t>	</a:t>
            </a:r>
            <a:r>
              <a:rPr lang="en-US" sz="2400" b="1" dirty="0" err="1"/>
              <a:t>Шығыстар</a:t>
            </a:r>
            <a:r>
              <a:rPr lang="en-US" sz="2400" dirty="0"/>
              <a:t> — </a:t>
            </a:r>
            <a:r>
              <a:rPr lang="en-US" sz="2400" dirty="0" err="1"/>
              <a:t>қаржыны</a:t>
            </a:r>
            <a:r>
              <a:rPr lang="en-US" sz="2400" dirty="0"/>
              <a:t> </a:t>
            </a:r>
            <a:r>
              <a:rPr lang="en-US" sz="2400" dirty="0" err="1"/>
              <a:t>басқарудағы</a:t>
            </a:r>
            <a:r>
              <a:rPr lang="en-US" sz="2400" dirty="0"/>
              <a:t> негізгі </a:t>
            </a:r>
            <a:r>
              <a:rPr lang="en-US" sz="2400" dirty="0" err="1"/>
              <a:t>құрамдас</a:t>
            </a:r>
            <a:r>
              <a:rPr lang="en-US" sz="2400" dirty="0"/>
              <a:t> </a:t>
            </a:r>
            <a:r>
              <a:rPr lang="en-US" sz="2400" dirty="0" err="1"/>
              <a:t>бөлік</a:t>
            </a:r>
            <a:r>
              <a:rPr lang="en-US" sz="2400" dirty="0"/>
              <a:t>. </a:t>
            </a:r>
            <a:r>
              <a:rPr lang="en-US" sz="2400" dirty="0" err="1"/>
              <a:t>Оларсыз</a:t>
            </a:r>
            <a:r>
              <a:rPr lang="en-US" sz="2400" dirty="0"/>
              <a:t> </a:t>
            </a:r>
            <a:r>
              <a:rPr lang="en-US" sz="2400" dirty="0" err="1"/>
              <a:t>қаржыны</a:t>
            </a:r>
            <a:r>
              <a:rPr lang="en-US" sz="2400" dirty="0"/>
              <a:t> </a:t>
            </a:r>
            <a:r>
              <a:rPr lang="en-US" sz="2400" dirty="0" err="1"/>
              <a:t>жоспарлау</a:t>
            </a:r>
            <a:r>
              <a:rPr lang="en-US" sz="2400" dirty="0"/>
              <a:t> </a:t>
            </a:r>
            <a:r>
              <a:rPr lang="en-US" sz="2400" dirty="0" err="1"/>
              <a:t>мүмкін</a:t>
            </a:r>
            <a:r>
              <a:rPr lang="en-US" sz="2400" dirty="0"/>
              <a:t> </a:t>
            </a:r>
            <a:r>
              <a:rPr lang="en-US" sz="2400" dirty="0" err="1"/>
              <a:t>емес</a:t>
            </a:r>
            <a:r>
              <a:rPr lang="en-US" sz="2400" dirty="0"/>
              <a:t>, </a:t>
            </a:r>
            <a:r>
              <a:rPr lang="en-US" sz="2400" dirty="0" err="1"/>
              <a:t>өйткені</a:t>
            </a:r>
            <a:r>
              <a:rPr lang="en-US" sz="2400" dirty="0"/>
              <a:t> </a:t>
            </a:r>
            <a:r>
              <a:rPr lang="en-US" sz="2400" dirty="0" err="1"/>
              <a:t>қанша</a:t>
            </a:r>
            <a:r>
              <a:rPr lang="en-US" sz="2400" dirty="0"/>
              <a:t> </a:t>
            </a:r>
            <a:r>
              <a:rPr lang="en-US" sz="2400" dirty="0" err="1"/>
              <a:t>ақша</a:t>
            </a:r>
            <a:r>
              <a:rPr lang="en-US" sz="2400" dirty="0"/>
              <a:t> </a:t>
            </a:r>
            <a:r>
              <a:rPr lang="en-US" sz="2400" dirty="0" err="1"/>
              <a:t>тапсаң</a:t>
            </a:r>
            <a:r>
              <a:rPr lang="en-US" sz="2400" dirty="0"/>
              <a:t> </a:t>
            </a:r>
            <a:r>
              <a:rPr lang="en-US" sz="2400" dirty="0" err="1"/>
              <a:t>да</a:t>
            </a:r>
            <a:r>
              <a:rPr lang="en-US" sz="2400" dirty="0"/>
              <a:t>, </a:t>
            </a:r>
            <a:r>
              <a:rPr lang="en-US" sz="2400" dirty="0" err="1"/>
              <a:t>оны</a:t>
            </a:r>
            <a:r>
              <a:rPr lang="en-US" sz="2400" dirty="0"/>
              <a:t> </a:t>
            </a:r>
            <a:r>
              <a:rPr lang="en-US" sz="2400" dirty="0" err="1"/>
              <a:t>қайда</a:t>
            </a:r>
            <a:r>
              <a:rPr lang="en-US" sz="2400" dirty="0"/>
              <a:t> және </a:t>
            </a:r>
            <a:r>
              <a:rPr lang="en-US" sz="2400" dirty="0" err="1"/>
              <a:t>қалай</a:t>
            </a:r>
            <a:r>
              <a:rPr lang="en-US" sz="2400" dirty="0"/>
              <a:t> </a:t>
            </a:r>
            <a:r>
              <a:rPr lang="en-US" sz="2400" dirty="0" err="1"/>
              <a:t>жұмсайтыныңды</a:t>
            </a:r>
            <a:r>
              <a:rPr lang="en-US" sz="2400" dirty="0"/>
              <a:t> </a:t>
            </a:r>
            <a:r>
              <a:rPr lang="en-US" sz="2400" dirty="0" err="1"/>
              <a:t>білу</a:t>
            </a:r>
            <a:r>
              <a:rPr lang="en-US" sz="2400" dirty="0"/>
              <a:t> </a:t>
            </a:r>
            <a:r>
              <a:rPr lang="en-US" sz="2400" dirty="0" err="1"/>
              <a:t>қажет</a:t>
            </a:r>
            <a:r>
              <a:rPr lang="en-US" sz="2400" dirty="0"/>
              <a:t>. </a:t>
            </a:r>
            <a:r>
              <a:rPr lang="en-US" sz="2400" dirty="0" err="1"/>
              <a:t>Шығыстарды</a:t>
            </a:r>
            <a:r>
              <a:rPr lang="en-US" sz="2400" dirty="0"/>
              <a:t> </a:t>
            </a:r>
            <a:r>
              <a:rPr lang="en-US" sz="2400" dirty="0" err="1"/>
              <a:t>дұрыс</a:t>
            </a:r>
            <a:r>
              <a:rPr lang="en-US" sz="2400" dirty="0"/>
              <a:t> </a:t>
            </a:r>
            <a:r>
              <a:rPr lang="en-US" sz="2400" dirty="0" err="1"/>
              <a:t>бақылау</a:t>
            </a:r>
            <a:r>
              <a:rPr lang="en-US" sz="2400" dirty="0"/>
              <a:t> және </a:t>
            </a:r>
            <a:r>
              <a:rPr lang="en-US" sz="2400" dirty="0" err="1"/>
              <a:t>басқару</a:t>
            </a:r>
            <a:r>
              <a:rPr lang="en-US" sz="2400" dirty="0"/>
              <a:t> </a:t>
            </a:r>
            <a:r>
              <a:rPr lang="en-US" sz="2400" dirty="0" err="1"/>
              <a:t>қаржылық</a:t>
            </a:r>
            <a:r>
              <a:rPr lang="en-US" sz="2400" dirty="0"/>
              <a:t> </a:t>
            </a:r>
            <a:r>
              <a:rPr lang="en-US" sz="2400" dirty="0" err="1"/>
              <a:t>тұрақтылық</a:t>
            </a:r>
            <a:r>
              <a:rPr lang="en-US" sz="2400" dirty="0"/>
              <a:t> </a:t>
            </a:r>
            <a:r>
              <a:rPr lang="en-US" sz="2400" dirty="0" err="1"/>
              <a:t>пен</a:t>
            </a:r>
            <a:r>
              <a:rPr lang="en-US" sz="2400" dirty="0"/>
              <a:t> </a:t>
            </a:r>
            <a:r>
              <a:rPr lang="en-US" sz="2400" dirty="0" err="1"/>
              <a:t>жинақ</a:t>
            </a:r>
            <a:r>
              <a:rPr lang="en-US" sz="2400" dirty="0"/>
              <a:t> </a:t>
            </a:r>
            <a:r>
              <a:rPr lang="en-US" sz="2400" dirty="0" err="1"/>
              <a:t>жасауға</a:t>
            </a:r>
            <a:r>
              <a:rPr lang="en-US" sz="2400" dirty="0"/>
              <a:t> </a:t>
            </a:r>
            <a:r>
              <a:rPr lang="en-US" sz="2400" dirty="0" err="1"/>
              <a:t>көмектеседі</a:t>
            </a:r>
            <a:r>
              <a:rPr lang="en-US" sz="2400" dirty="0"/>
              <a:t>.</a:t>
            </a:r>
          </a:p>
          <a:p>
            <a:pPr algn="ctr"/>
            <a:endParaRPr lang="kk-KZ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947" y="5195199"/>
            <a:ext cx="1094740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08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02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Шығыстардың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 —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үшін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өзгермейтін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Tx/>
              <a:buChar char="-"/>
              <a:tabLst>
                <a:tab pos="914400" algn="l"/>
              </a:tabLst>
            </a:pP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үйдің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жалдау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ақысы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ипотека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төлемі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Tx/>
              <a:buChar char="-"/>
              <a:tabLst>
                <a:tab pos="914400" algn="l"/>
              </a:tabLst>
            </a:pP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Коммуналдық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судың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электр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энергиясының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төлемі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Tx/>
              <a:buChar char="-"/>
              <a:tabLst>
                <a:tab pos="914400" algn="l"/>
              </a:tabLst>
            </a:pP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дәрі-дәрмек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Tx/>
              <a:buChar char="-"/>
              <a:tabLst>
                <a:tab pos="914400" algn="l"/>
              </a:tabLst>
            </a:pP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Көлікке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жұмсалатын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қаражат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Қалаулы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 —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қалауы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ләззат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алуына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-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Киім-кешек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сәндік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заттар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Tx/>
              <a:buChar char="-"/>
              <a:tabLst>
                <a:tab pos="457200" algn="l"/>
              </a:tabLst>
            </a:pP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Демалыс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мейрамханаға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кинотеатр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Tx/>
              <a:buChar char="-"/>
              <a:tabLst>
                <a:tab pos="457200" algn="l"/>
              </a:tabLst>
            </a:pP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Хобби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ойын-сауыққа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жұмсалған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Күтпеген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жоспарланбаған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төтенше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жағдайларға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Денсаулыққа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күтпеген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ауру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емделу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Қиыншылықтарға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төлемдер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07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0688"/>
            <a:ext cx="8640960" cy="4654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Шығыстар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қаржыны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жұмсаудың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жазып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бақылап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отыру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Бұл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тәртіпті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сақтауға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жұмсалудан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қорғануға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мақсаттарыңа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жетуге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Шығыстар</a:t>
            </a:r>
            <a:r>
              <a:rPr lang="ru-RU" sz="2800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ды</a:t>
            </a:r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sz="2800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иімді</a:t>
            </a:r>
            <a:r>
              <a:rPr lang="en-US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en-US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шығындарды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жазып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отыру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шығындарды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анықтап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қысқарту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түріне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шектеу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Бюджетпен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арқылы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6117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476672"/>
            <a:ext cx="8856984" cy="602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Бюджет.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құрудың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қадамдары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/>
              <a:t>	</a:t>
            </a:r>
            <a:r>
              <a:rPr lang="en-US" sz="2400" b="1" dirty="0" err="1" smtClean="0">
                <a:solidFill>
                  <a:srgbClr val="C00000"/>
                </a:solidFill>
              </a:rPr>
              <a:t>Бюджет</a:t>
            </a:r>
            <a:r>
              <a:rPr lang="en-US" sz="2400" dirty="0" smtClean="0"/>
              <a:t> </a:t>
            </a:r>
            <a:r>
              <a:rPr lang="en-US" sz="2400" dirty="0"/>
              <a:t>— </a:t>
            </a:r>
            <a:r>
              <a:rPr lang="en-US" sz="2400" dirty="0" err="1"/>
              <a:t>бұл</a:t>
            </a:r>
            <a:r>
              <a:rPr lang="en-US" sz="2400" dirty="0"/>
              <a:t> </a:t>
            </a:r>
            <a:r>
              <a:rPr lang="en-US" sz="2400" dirty="0" err="1"/>
              <a:t>белгілі</a:t>
            </a:r>
            <a:r>
              <a:rPr lang="en-US" sz="2400" dirty="0"/>
              <a:t> </a:t>
            </a:r>
            <a:r>
              <a:rPr lang="en-US" sz="2400" dirty="0" err="1"/>
              <a:t>бір</a:t>
            </a:r>
            <a:r>
              <a:rPr lang="en-US" sz="2400" dirty="0"/>
              <a:t> </a:t>
            </a:r>
            <a:r>
              <a:rPr lang="en-US" sz="2400" dirty="0" err="1"/>
              <a:t>уақыт</a:t>
            </a:r>
            <a:r>
              <a:rPr lang="en-US" sz="2400" dirty="0"/>
              <a:t> </a:t>
            </a:r>
            <a:r>
              <a:rPr lang="en-US" sz="2400" dirty="0" err="1"/>
              <a:t>кезеңінде</a:t>
            </a:r>
            <a:r>
              <a:rPr lang="en-US" sz="2400" dirty="0"/>
              <a:t> (</a:t>
            </a:r>
            <a:r>
              <a:rPr lang="en-US" sz="2400" dirty="0" err="1"/>
              <a:t>мысалы</a:t>
            </a:r>
            <a:r>
              <a:rPr lang="en-US" sz="2400" dirty="0"/>
              <a:t>, ай, </a:t>
            </a:r>
            <a:r>
              <a:rPr lang="en-US" sz="2400" dirty="0" err="1"/>
              <a:t>жыл</a:t>
            </a:r>
            <a:r>
              <a:rPr lang="en-US" sz="2400" dirty="0"/>
              <a:t>) </a:t>
            </a:r>
            <a:r>
              <a:rPr lang="en-US" sz="2400" dirty="0" err="1"/>
              <a:t>адамның</a:t>
            </a:r>
            <a:r>
              <a:rPr lang="en-US" sz="2400" dirty="0"/>
              <a:t> </a:t>
            </a:r>
            <a:r>
              <a:rPr lang="en-US" sz="2400" dirty="0" err="1"/>
              <a:t>немесе</a:t>
            </a:r>
            <a:r>
              <a:rPr lang="en-US" sz="2400" dirty="0"/>
              <a:t> </a:t>
            </a:r>
            <a:r>
              <a:rPr lang="en-US" sz="2400" dirty="0" err="1"/>
              <a:t>ұйымның</a:t>
            </a:r>
            <a:r>
              <a:rPr lang="en-US" sz="2400" dirty="0"/>
              <a:t> </a:t>
            </a:r>
            <a:r>
              <a:rPr lang="en-US" sz="2400" dirty="0" err="1"/>
              <a:t>кірістерін</a:t>
            </a:r>
            <a:r>
              <a:rPr lang="en-US" sz="2400" dirty="0"/>
              <a:t> және </a:t>
            </a:r>
            <a:r>
              <a:rPr lang="en-US" sz="2400" dirty="0" err="1"/>
              <a:t>шығыстарын</a:t>
            </a:r>
            <a:r>
              <a:rPr lang="en-US" sz="2400" dirty="0"/>
              <a:t> </a:t>
            </a:r>
            <a:r>
              <a:rPr lang="en-US" sz="2400" dirty="0" err="1"/>
              <a:t>алдын</a:t>
            </a:r>
            <a:r>
              <a:rPr lang="en-US" sz="2400" dirty="0"/>
              <a:t> </a:t>
            </a:r>
            <a:r>
              <a:rPr lang="en-US" sz="2400" dirty="0" err="1"/>
              <a:t>ала</a:t>
            </a:r>
            <a:r>
              <a:rPr lang="en-US" sz="2400" dirty="0"/>
              <a:t> </a:t>
            </a:r>
            <a:r>
              <a:rPr lang="en-US" sz="2400" dirty="0" err="1"/>
              <a:t>жоспарлау</a:t>
            </a:r>
            <a:r>
              <a:rPr lang="en-US" sz="2400" dirty="0"/>
              <a:t>, </a:t>
            </a:r>
            <a:r>
              <a:rPr lang="en-US" sz="2400" dirty="0" err="1"/>
              <a:t>басқару</a:t>
            </a:r>
            <a:r>
              <a:rPr lang="en-US" sz="2400" dirty="0"/>
              <a:t> және </a:t>
            </a:r>
            <a:r>
              <a:rPr lang="en-US" sz="2400" dirty="0" err="1"/>
              <a:t>бақылау</a:t>
            </a:r>
            <a:r>
              <a:rPr lang="en-US" sz="2400" dirty="0"/>
              <a:t> </a:t>
            </a:r>
            <a:r>
              <a:rPr lang="en-US" sz="2400" dirty="0" err="1"/>
              <a:t>жүйесі</a:t>
            </a:r>
            <a:r>
              <a:rPr lang="en-US" sz="2400" dirty="0"/>
              <a:t>. Жеке </a:t>
            </a:r>
            <a:r>
              <a:rPr lang="en-US" sz="2400" dirty="0" err="1"/>
              <a:t>қаржы</a:t>
            </a:r>
            <a:r>
              <a:rPr lang="en-US" sz="2400" dirty="0"/>
              <a:t> </a:t>
            </a:r>
            <a:r>
              <a:rPr lang="en-US" sz="2400" dirty="0" err="1"/>
              <a:t>контекстінде</a:t>
            </a:r>
            <a:r>
              <a:rPr lang="en-US" sz="2400" dirty="0"/>
              <a:t> </a:t>
            </a:r>
            <a:r>
              <a:rPr lang="en-US" sz="2400" dirty="0" err="1"/>
              <a:t>бюджет</a:t>
            </a:r>
            <a:r>
              <a:rPr lang="en-US" sz="2400" dirty="0"/>
              <a:t> — </a:t>
            </a:r>
            <a:r>
              <a:rPr lang="en-US" sz="2400" dirty="0" err="1"/>
              <a:t>табыстың</a:t>
            </a:r>
            <a:r>
              <a:rPr lang="en-US" sz="2400" dirty="0"/>
              <a:t> </a:t>
            </a:r>
            <a:r>
              <a:rPr lang="en-US" sz="2400" dirty="0" err="1"/>
              <a:t>қайдан</a:t>
            </a:r>
            <a:r>
              <a:rPr lang="en-US" sz="2400" dirty="0"/>
              <a:t> </a:t>
            </a:r>
            <a:r>
              <a:rPr lang="en-US" sz="2400" dirty="0" err="1"/>
              <a:t>келетінін</a:t>
            </a:r>
            <a:r>
              <a:rPr lang="en-US" sz="2400" dirty="0"/>
              <a:t> және </a:t>
            </a:r>
            <a:r>
              <a:rPr lang="en-US" sz="2400" dirty="0" err="1"/>
              <a:t>ақшаның</a:t>
            </a:r>
            <a:r>
              <a:rPr lang="en-US" sz="2400" dirty="0"/>
              <a:t> </a:t>
            </a:r>
            <a:r>
              <a:rPr lang="en-US" sz="2400" dirty="0" err="1"/>
              <a:t>қайда</a:t>
            </a:r>
            <a:r>
              <a:rPr lang="en-US" sz="2400" dirty="0"/>
              <a:t> </a:t>
            </a:r>
            <a:r>
              <a:rPr lang="en-US" sz="2400" dirty="0" err="1"/>
              <a:t>жұмсалатынын</a:t>
            </a:r>
            <a:r>
              <a:rPr lang="en-US" sz="2400" dirty="0"/>
              <a:t> </a:t>
            </a:r>
            <a:r>
              <a:rPr lang="en-US" sz="2400" dirty="0" err="1"/>
              <a:t>нақты</a:t>
            </a:r>
            <a:r>
              <a:rPr lang="en-US" sz="2400" dirty="0"/>
              <a:t> </a:t>
            </a:r>
            <a:r>
              <a:rPr lang="en-US" sz="2400" dirty="0" err="1"/>
              <a:t>анықтап</a:t>
            </a:r>
            <a:r>
              <a:rPr lang="en-US" sz="2400" dirty="0"/>
              <a:t>, </a:t>
            </a:r>
            <a:r>
              <a:rPr lang="en-US" sz="2400" dirty="0" err="1"/>
              <a:t>қаржылық</a:t>
            </a:r>
            <a:r>
              <a:rPr lang="en-US" sz="2400" dirty="0"/>
              <a:t> </a:t>
            </a:r>
            <a:r>
              <a:rPr lang="en-US" sz="2400" dirty="0" err="1"/>
              <a:t>тәртіп</a:t>
            </a:r>
            <a:r>
              <a:rPr lang="en-US" sz="2400" dirty="0"/>
              <a:t> </a:t>
            </a:r>
            <a:r>
              <a:rPr lang="en-US" sz="2400" dirty="0" err="1"/>
              <a:t>пен</a:t>
            </a:r>
            <a:r>
              <a:rPr lang="en-US" sz="2400" dirty="0"/>
              <a:t> </a:t>
            </a:r>
            <a:r>
              <a:rPr lang="en-US" sz="2400" dirty="0" err="1"/>
              <a:t>тұрақтылықты</a:t>
            </a:r>
            <a:r>
              <a:rPr lang="en-US" sz="2400" dirty="0"/>
              <a:t> </a:t>
            </a:r>
            <a:r>
              <a:rPr lang="en-US" sz="2400" dirty="0" err="1"/>
              <a:t>қамтамасыз</a:t>
            </a:r>
            <a:r>
              <a:rPr lang="en-US" sz="2400" dirty="0"/>
              <a:t> </a:t>
            </a:r>
            <a:r>
              <a:rPr lang="en-US" sz="2400" dirty="0" err="1"/>
              <a:t>ететін</a:t>
            </a:r>
            <a:r>
              <a:rPr lang="en-US" sz="2400" dirty="0"/>
              <a:t> </a:t>
            </a:r>
            <a:r>
              <a:rPr lang="en-US" sz="2400" dirty="0" err="1"/>
              <a:t>құрал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pPr algn="just"/>
            <a:endParaRPr lang="en-US" sz="2400" dirty="0"/>
          </a:p>
          <a:p>
            <a:pPr algn="just"/>
            <a:r>
              <a:rPr lang="ru-RU" sz="2400" dirty="0" smtClean="0"/>
              <a:t>	</a:t>
            </a:r>
            <a:r>
              <a:rPr lang="en-US" sz="2400" b="1" i="1" dirty="0" err="1" smtClean="0"/>
              <a:t>Неге</a:t>
            </a:r>
            <a:r>
              <a:rPr lang="en-US" sz="2400" b="1" i="1" dirty="0" smtClean="0"/>
              <a:t> </a:t>
            </a:r>
            <a:r>
              <a:rPr lang="en-US" sz="2400" b="1" i="1" dirty="0" err="1"/>
              <a:t>бюджет</a:t>
            </a:r>
            <a:r>
              <a:rPr lang="en-US" sz="2400" b="1" i="1" dirty="0"/>
              <a:t> </a:t>
            </a:r>
            <a:r>
              <a:rPr lang="en-US" sz="2400" b="1" i="1" dirty="0" err="1"/>
              <a:t>қажет</a:t>
            </a:r>
            <a:r>
              <a:rPr lang="en-US" sz="2400" b="1" i="1" dirty="0"/>
              <a:t>?</a:t>
            </a:r>
          </a:p>
          <a:p>
            <a:pPr lvl="0" algn="just"/>
            <a:r>
              <a:rPr lang="ru-RU" sz="2400" dirty="0" smtClean="0"/>
              <a:t>- </a:t>
            </a:r>
            <a:r>
              <a:rPr lang="en-US" sz="2400" dirty="0" err="1" smtClean="0"/>
              <a:t>Қаржыны</a:t>
            </a:r>
            <a:r>
              <a:rPr lang="en-US" sz="2400" dirty="0" smtClean="0"/>
              <a:t> </a:t>
            </a:r>
            <a:r>
              <a:rPr lang="en-US" sz="2400" dirty="0" err="1"/>
              <a:t>тиімді</a:t>
            </a:r>
            <a:r>
              <a:rPr lang="en-US" sz="2400" dirty="0"/>
              <a:t> </a:t>
            </a:r>
            <a:r>
              <a:rPr lang="en-US" sz="2400" dirty="0" err="1"/>
              <a:t>басқару</a:t>
            </a:r>
            <a:r>
              <a:rPr lang="en-US" sz="2400" dirty="0"/>
              <a:t> үшін</a:t>
            </a:r>
          </a:p>
          <a:p>
            <a:pPr lvl="0" algn="just"/>
            <a:r>
              <a:rPr lang="ru-RU" sz="2400" dirty="0" smtClean="0"/>
              <a:t>- </a:t>
            </a:r>
            <a:r>
              <a:rPr lang="en-US" sz="2400" dirty="0" err="1" smtClean="0"/>
              <a:t>Артық</a:t>
            </a:r>
            <a:r>
              <a:rPr lang="en-US" sz="2400" dirty="0" smtClean="0"/>
              <a:t> </a:t>
            </a:r>
            <a:r>
              <a:rPr lang="en-US" sz="2400" dirty="0" err="1"/>
              <a:t>шығындардан</a:t>
            </a:r>
            <a:r>
              <a:rPr lang="en-US" sz="2400" dirty="0"/>
              <a:t> </a:t>
            </a:r>
            <a:r>
              <a:rPr lang="en-US" sz="2400" dirty="0" err="1"/>
              <a:t>аулақ</a:t>
            </a:r>
            <a:r>
              <a:rPr lang="en-US" sz="2400" dirty="0"/>
              <a:t> </a:t>
            </a:r>
            <a:r>
              <a:rPr lang="en-US" sz="2400" dirty="0" err="1"/>
              <a:t>болу</a:t>
            </a:r>
            <a:r>
              <a:rPr lang="en-US" sz="2400" dirty="0"/>
              <a:t> үшін</a:t>
            </a:r>
          </a:p>
          <a:p>
            <a:pPr lvl="0" algn="just"/>
            <a:r>
              <a:rPr lang="ru-RU" sz="2400" dirty="0" smtClean="0"/>
              <a:t>- </a:t>
            </a:r>
            <a:r>
              <a:rPr lang="en-US" sz="2400" dirty="0" err="1" smtClean="0"/>
              <a:t>Қаржылық</a:t>
            </a:r>
            <a:r>
              <a:rPr lang="en-US" sz="2400" dirty="0" smtClean="0"/>
              <a:t> </a:t>
            </a:r>
            <a:r>
              <a:rPr lang="en-US" sz="2400" dirty="0" err="1"/>
              <a:t>мақсаттарға</a:t>
            </a:r>
            <a:r>
              <a:rPr lang="en-US" sz="2400" dirty="0"/>
              <a:t> (</a:t>
            </a:r>
            <a:r>
              <a:rPr lang="en-US" sz="2400" dirty="0" err="1"/>
              <a:t>жинақ</a:t>
            </a:r>
            <a:r>
              <a:rPr lang="en-US" sz="2400" dirty="0"/>
              <a:t>, </a:t>
            </a:r>
            <a:r>
              <a:rPr lang="en-US" sz="2400" dirty="0" err="1"/>
              <a:t>инвестиция</a:t>
            </a:r>
            <a:r>
              <a:rPr lang="en-US" sz="2400" dirty="0"/>
              <a:t>, </a:t>
            </a:r>
            <a:r>
              <a:rPr lang="en-US" sz="2400" dirty="0" err="1"/>
              <a:t>қарызды</a:t>
            </a:r>
            <a:r>
              <a:rPr lang="en-US" sz="2400" dirty="0"/>
              <a:t> </a:t>
            </a:r>
            <a:r>
              <a:rPr lang="en-US" sz="2400" dirty="0" err="1"/>
              <a:t>өтеу</a:t>
            </a:r>
            <a:r>
              <a:rPr lang="en-US" sz="2400" dirty="0"/>
              <a:t>) </a:t>
            </a:r>
            <a:r>
              <a:rPr lang="en-US" sz="2400" dirty="0" err="1"/>
              <a:t>жету</a:t>
            </a:r>
            <a:r>
              <a:rPr lang="en-US" sz="2400" dirty="0"/>
              <a:t> үшін</a:t>
            </a:r>
          </a:p>
          <a:p>
            <a:pPr lvl="0" algn="just"/>
            <a:r>
              <a:rPr lang="ru-RU" sz="2400" dirty="0" smtClean="0"/>
              <a:t>- </a:t>
            </a:r>
            <a:r>
              <a:rPr lang="en-US" sz="2400" dirty="0" err="1" smtClean="0"/>
              <a:t>Күтпеген</a:t>
            </a:r>
            <a:r>
              <a:rPr lang="en-US" sz="2400" dirty="0" smtClean="0"/>
              <a:t> </a:t>
            </a:r>
            <a:r>
              <a:rPr lang="en-US" sz="2400" dirty="0" err="1"/>
              <a:t>жағдайларға</a:t>
            </a:r>
            <a:r>
              <a:rPr lang="en-US" sz="2400" dirty="0"/>
              <a:t> </a:t>
            </a:r>
            <a:r>
              <a:rPr lang="en-US" sz="2400" dirty="0" err="1"/>
              <a:t>қаржылық</a:t>
            </a:r>
            <a:r>
              <a:rPr lang="en-US" sz="2400" dirty="0"/>
              <a:t> </a:t>
            </a:r>
            <a:r>
              <a:rPr lang="en-US" sz="2400" dirty="0" err="1"/>
              <a:t>қор</a:t>
            </a:r>
            <a:r>
              <a:rPr lang="en-US" sz="2400" dirty="0"/>
              <a:t> </a:t>
            </a:r>
            <a:r>
              <a:rPr lang="en-US" sz="2400" dirty="0" err="1"/>
              <a:t>жасау</a:t>
            </a:r>
            <a:r>
              <a:rPr lang="en-US" sz="2400" dirty="0"/>
              <a:t> үшін</a:t>
            </a:r>
          </a:p>
          <a:p>
            <a:pPr lvl="0" algn="just"/>
            <a:r>
              <a:rPr lang="ru-RU" sz="2400" dirty="0" smtClean="0"/>
              <a:t>- </a:t>
            </a:r>
            <a:r>
              <a:rPr lang="en-US" sz="2400" dirty="0" err="1" smtClean="0"/>
              <a:t>Қаржылық</a:t>
            </a:r>
            <a:r>
              <a:rPr lang="en-US" sz="2400" dirty="0" smtClean="0"/>
              <a:t> </a:t>
            </a:r>
            <a:r>
              <a:rPr lang="en-US" sz="2400" dirty="0" err="1"/>
              <a:t>қателіктерді</a:t>
            </a:r>
            <a:r>
              <a:rPr lang="en-US" sz="2400" dirty="0"/>
              <a:t> </a:t>
            </a:r>
            <a:r>
              <a:rPr lang="en-US" sz="2400" dirty="0" err="1"/>
              <a:t>азайту</a:t>
            </a:r>
            <a:r>
              <a:rPr lang="en-US" sz="2400" dirty="0"/>
              <a:t> үшін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522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6"/>
            <a:ext cx="856895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негізгі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Кірістер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жалақы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сыйақы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инвестициядан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түскен пайда.</a:t>
            </a:r>
          </a:p>
          <a:p>
            <a:pPr lvl="0"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сүруге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жұмсалатын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қалаулы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күтпеген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шығындарға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бөледі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Жинақтар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инвестициялар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болашаққа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723900" algn="just"/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408" y="4588660"/>
            <a:ext cx="1970399" cy="224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50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844761"/>
            <a:ext cx="87849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/>
              <a:t>Бюджеттің</a:t>
            </a:r>
            <a:r>
              <a:rPr lang="en-US" sz="2800" b="1" dirty="0"/>
              <a:t> </a:t>
            </a:r>
            <a:r>
              <a:rPr lang="en-US" sz="2800" b="1" dirty="0" err="1" smtClean="0"/>
              <a:t>түрлері</a:t>
            </a:r>
            <a:endParaRPr lang="ru-RU" sz="2800" b="1" dirty="0" smtClean="0"/>
          </a:p>
          <a:p>
            <a:pPr algn="ctr"/>
            <a:endParaRPr lang="en-US" sz="2800" b="1" dirty="0"/>
          </a:p>
          <a:p>
            <a:pPr lvl="0"/>
            <a:r>
              <a:rPr lang="ru-RU" sz="2800" b="1" dirty="0" smtClean="0"/>
              <a:t>1. </a:t>
            </a:r>
            <a:r>
              <a:rPr lang="en-US" sz="2800" b="1" dirty="0" err="1" smtClean="0"/>
              <a:t>Жоспарлы</a:t>
            </a:r>
            <a:r>
              <a:rPr lang="en-US" sz="2800" b="1" dirty="0" smtClean="0"/>
              <a:t> </a:t>
            </a:r>
            <a:r>
              <a:rPr lang="en-US" sz="2800" b="1" dirty="0" err="1"/>
              <a:t>бюджет</a:t>
            </a:r>
            <a:r>
              <a:rPr lang="en-US" sz="2800" dirty="0"/>
              <a:t> — </a:t>
            </a:r>
            <a:r>
              <a:rPr lang="en-US" sz="2800" dirty="0" err="1"/>
              <a:t>кіріс</a:t>
            </a:r>
            <a:r>
              <a:rPr lang="en-US" sz="2800" dirty="0"/>
              <a:t> </a:t>
            </a:r>
            <a:r>
              <a:rPr lang="en-US" sz="2800" dirty="0" err="1"/>
              <a:t>пен</a:t>
            </a:r>
            <a:r>
              <a:rPr lang="en-US" sz="2800" dirty="0"/>
              <a:t> </a:t>
            </a:r>
            <a:r>
              <a:rPr lang="en-US" sz="2800" dirty="0" err="1"/>
              <a:t>шығысты</a:t>
            </a:r>
            <a:r>
              <a:rPr lang="en-US" sz="2800" dirty="0"/>
              <a:t> </a:t>
            </a:r>
            <a:r>
              <a:rPr lang="en-US" sz="2800" dirty="0" err="1"/>
              <a:t>алдын</a:t>
            </a:r>
            <a:r>
              <a:rPr lang="en-US" sz="2800" dirty="0"/>
              <a:t> </a:t>
            </a:r>
            <a:r>
              <a:rPr lang="en-US" sz="2800" dirty="0" err="1"/>
              <a:t>ала</a:t>
            </a:r>
            <a:r>
              <a:rPr lang="en-US" sz="2800" dirty="0"/>
              <a:t> </a:t>
            </a:r>
            <a:r>
              <a:rPr lang="en-US" sz="2800" dirty="0" err="1"/>
              <a:t>жоспарлау</a:t>
            </a:r>
            <a:r>
              <a:rPr lang="en-US" sz="2800" dirty="0"/>
              <a:t>.</a:t>
            </a:r>
          </a:p>
          <a:p>
            <a:pPr lvl="0"/>
            <a:r>
              <a:rPr lang="ru-RU" sz="2800" b="1" dirty="0" smtClean="0"/>
              <a:t>2. </a:t>
            </a:r>
            <a:r>
              <a:rPr lang="en-US" sz="2800" b="1" dirty="0" err="1" smtClean="0"/>
              <a:t>Нақты</a:t>
            </a:r>
            <a:r>
              <a:rPr lang="en-US" sz="2800" b="1" dirty="0" smtClean="0"/>
              <a:t> </a:t>
            </a:r>
            <a:r>
              <a:rPr lang="en-US" sz="2800" b="1" dirty="0" err="1"/>
              <a:t>бюджет</a:t>
            </a:r>
            <a:r>
              <a:rPr lang="en-US" sz="2800" dirty="0"/>
              <a:t> — </a:t>
            </a:r>
            <a:r>
              <a:rPr lang="en-US" sz="2800" dirty="0" err="1"/>
              <a:t>нақты</a:t>
            </a:r>
            <a:r>
              <a:rPr lang="en-US" sz="2800" dirty="0"/>
              <a:t> </a:t>
            </a:r>
            <a:r>
              <a:rPr lang="en-US" sz="2800" dirty="0" err="1"/>
              <a:t>жұмсалған</a:t>
            </a:r>
            <a:r>
              <a:rPr lang="en-US" sz="2800" dirty="0"/>
              <a:t> және түскен </a:t>
            </a:r>
            <a:r>
              <a:rPr lang="en-US" sz="2800" dirty="0" err="1"/>
              <a:t>ақшаның</a:t>
            </a:r>
            <a:r>
              <a:rPr lang="en-US" sz="2800" dirty="0"/>
              <a:t> </a:t>
            </a:r>
            <a:r>
              <a:rPr lang="en-US" sz="2800" dirty="0" err="1"/>
              <a:t>есебі</a:t>
            </a:r>
            <a:r>
              <a:rPr lang="en-US" sz="2800" dirty="0"/>
              <a:t>.</a:t>
            </a:r>
          </a:p>
          <a:p>
            <a:pPr lvl="0"/>
            <a:r>
              <a:rPr lang="ru-RU" sz="2800" b="1" dirty="0" smtClean="0"/>
              <a:t>3. </a:t>
            </a:r>
            <a:r>
              <a:rPr lang="en-US" sz="2800" b="1" dirty="0" err="1" smtClean="0"/>
              <a:t>Қатаң</a:t>
            </a:r>
            <a:r>
              <a:rPr lang="en-US" sz="2800" b="1" dirty="0" smtClean="0"/>
              <a:t> </a:t>
            </a:r>
            <a:r>
              <a:rPr lang="en-US" sz="2800" b="1" dirty="0" err="1"/>
              <a:t>бюджет</a:t>
            </a:r>
            <a:r>
              <a:rPr lang="en-US" sz="2800" dirty="0"/>
              <a:t> — </a:t>
            </a:r>
            <a:r>
              <a:rPr lang="en-US" sz="2800" dirty="0" err="1"/>
              <a:t>шығындарды</a:t>
            </a:r>
            <a:r>
              <a:rPr lang="en-US" sz="2800" dirty="0"/>
              <a:t> </a:t>
            </a:r>
            <a:r>
              <a:rPr lang="en-US" sz="2800" dirty="0" err="1"/>
              <a:t>қатты</a:t>
            </a:r>
            <a:r>
              <a:rPr lang="en-US" sz="2800" dirty="0"/>
              <a:t> </a:t>
            </a:r>
            <a:r>
              <a:rPr lang="en-US" sz="2800" dirty="0" err="1"/>
              <a:t>шектеу</a:t>
            </a:r>
            <a:r>
              <a:rPr lang="en-US" sz="2800" dirty="0"/>
              <a:t>, </a:t>
            </a:r>
            <a:r>
              <a:rPr lang="en-US" sz="2800" dirty="0" err="1"/>
              <a:t>тек</a:t>
            </a:r>
            <a:r>
              <a:rPr lang="en-US" sz="2800" dirty="0"/>
              <a:t> </a:t>
            </a:r>
            <a:r>
              <a:rPr lang="en-US" sz="2800" dirty="0" err="1"/>
              <a:t>қажеттіліктерге</a:t>
            </a:r>
            <a:r>
              <a:rPr lang="en-US" sz="2800" dirty="0"/>
              <a:t> </a:t>
            </a:r>
            <a:r>
              <a:rPr lang="en-US" sz="2800" dirty="0" err="1"/>
              <a:t>ғана</a:t>
            </a:r>
            <a:r>
              <a:rPr lang="en-US" sz="2800" dirty="0"/>
              <a:t> </a:t>
            </a:r>
            <a:r>
              <a:rPr lang="en-US" sz="2800" dirty="0" err="1"/>
              <a:t>ақша</a:t>
            </a:r>
            <a:r>
              <a:rPr lang="en-US" sz="2800" dirty="0"/>
              <a:t> </a:t>
            </a:r>
            <a:r>
              <a:rPr lang="en-US" sz="2800" dirty="0" err="1"/>
              <a:t>бөлу</a:t>
            </a:r>
            <a:r>
              <a:rPr lang="en-US" sz="2800" dirty="0"/>
              <a:t>.</a:t>
            </a:r>
          </a:p>
          <a:p>
            <a:pPr lvl="0"/>
            <a:r>
              <a:rPr lang="ru-RU" sz="2800" b="1" dirty="0" smtClean="0"/>
              <a:t>4. </a:t>
            </a:r>
            <a:r>
              <a:rPr lang="en-US" sz="2800" b="1" dirty="0" err="1" smtClean="0"/>
              <a:t>Икемді</a:t>
            </a:r>
            <a:r>
              <a:rPr lang="en-US" sz="2800" b="1" dirty="0" smtClean="0"/>
              <a:t> </a:t>
            </a:r>
            <a:r>
              <a:rPr lang="en-US" sz="2800" b="1" dirty="0" err="1"/>
              <a:t>бюджет</a:t>
            </a:r>
            <a:r>
              <a:rPr lang="en-US" sz="2800" dirty="0"/>
              <a:t> — </a:t>
            </a:r>
            <a:r>
              <a:rPr lang="en-US" sz="2800" dirty="0" err="1"/>
              <a:t>өзгерістерге</a:t>
            </a:r>
            <a:r>
              <a:rPr lang="en-US" sz="2800" dirty="0"/>
              <a:t> </a:t>
            </a:r>
            <a:r>
              <a:rPr lang="en-US" sz="2800" dirty="0" err="1"/>
              <a:t>бейімделе</a:t>
            </a:r>
            <a:r>
              <a:rPr lang="en-US" sz="2800" dirty="0"/>
              <a:t> </a:t>
            </a:r>
            <a:r>
              <a:rPr lang="en-US" sz="2800" dirty="0" err="1"/>
              <a:t>алатын</a:t>
            </a:r>
            <a:r>
              <a:rPr lang="en-US" sz="2800" dirty="0"/>
              <a:t>, </a:t>
            </a:r>
            <a:r>
              <a:rPr lang="en-US" sz="2800" dirty="0" err="1"/>
              <a:t>қажеттілікке</a:t>
            </a:r>
            <a:r>
              <a:rPr lang="en-US" sz="2800" dirty="0"/>
              <a:t> </a:t>
            </a:r>
            <a:r>
              <a:rPr lang="en-US" sz="2800" dirty="0" err="1"/>
              <a:t>қарай</a:t>
            </a:r>
            <a:r>
              <a:rPr lang="en-US" sz="2800" dirty="0"/>
              <a:t> </a:t>
            </a:r>
            <a:r>
              <a:rPr lang="en-US" sz="2800" dirty="0" err="1"/>
              <a:t>түзетілуі</a:t>
            </a:r>
            <a:r>
              <a:rPr lang="en-US" sz="2800" dirty="0"/>
              <a:t> </a:t>
            </a:r>
            <a:r>
              <a:rPr lang="en-US" sz="2800" dirty="0" err="1"/>
              <a:t>мүмкін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0784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0850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</a:rPr>
              <a:t>Бюджет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құрудың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қадамдары</a:t>
            </a:r>
            <a:endParaRPr lang="en-US" sz="2400" b="1" dirty="0">
              <a:solidFill>
                <a:srgbClr val="C00000"/>
              </a:solidFill>
            </a:endParaRPr>
          </a:p>
          <a:p>
            <a:pPr lvl="0"/>
            <a:r>
              <a:rPr lang="ru-RU" sz="2400" b="1" dirty="0" smtClean="0"/>
              <a:t>1. </a:t>
            </a:r>
            <a:r>
              <a:rPr lang="en-US" sz="2400" b="1" dirty="0" err="1" smtClean="0"/>
              <a:t>Кірістерді</a:t>
            </a:r>
            <a:r>
              <a:rPr lang="en-US" sz="2400" b="1" dirty="0" smtClean="0"/>
              <a:t> </a:t>
            </a:r>
            <a:r>
              <a:rPr lang="en-US" sz="2400" b="1" dirty="0" err="1"/>
              <a:t>анықтау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err="1"/>
              <a:t>Барлық</a:t>
            </a:r>
            <a:r>
              <a:rPr lang="en-US" sz="2400" dirty="0"/>
              <a:t> </a:t>
            </a:r>
            <a:r>
              <a:rPr lang="en-US" sz="2400" dirty="0" err="1"/>
              <a:t>кіріс</a:t>
            </a:r>
            <a:r>
              <a:rPr lang="en-US" sz="2400" dirty="0"/>
              <a:t> </a:t>
            </a:r>
            <a:r>
              <a:rPr lang="en-US" sz="2400" dirty="0" err="1"/>
              <a:t>көздерін</a:t>
            </a:r>
            <a:r>
              <a:rPr lang="en-US" sz="2400" dirty="0"/>
              <a:t> </a:t>
            </a:r>
            <a:r>
              <a:rPr lang="en-US" sz="2400" dirty="0" err="1"/>
              <a:t>жазып</a:t>
            </a:r>
            <a:r>
              <a:rPr lang="en-US" sz="2400" dirty="0"/>
              <a:t> алу: негізгі </a:t>
            </a:r>
            <a:r>
              <a:rPr lang="en-US" sz="2400" dirty="0" err="1"/>
              <a:t>жұмыс</a:t>
            </a:r>
            <a:r>
              <a:rPr lang="en-US" sz="2400" dirty="0"/>
              <a:t>, </a:t>
            </a:r>
            <a:r>
              <a:rPr lang="en-US" sz="2400" dirty="0" err="1"/>
              <a:t>қосымша</a:t>
            </a:r>
            <a:r>
              <a:rPr lang="en-US" sz="2400" dirty="0"/>
              <a:t> </a:t>
            </a:r>
            <a:r>
              <a:rPr lang="en-US" sz="2400" dirty="0" err="1"/>
              <a:t>табыс</a:t>
            </a:r>
            <a:r>
              <a:rPr lang="en-US" sz="2400" dirty="0"/>
              <a:t>, </a:t>
            </a:r>
            <a:r>
              <a:rPr lang="en-US" sz="2400" dirty="0" err="1"/>
              <a:t>сыйақы</a:t>
            </a:r>
            <a:r>
              <a:rPr lang="en-US" sz="2400" dirty="0"/>
              <a:t>, </a:t>
            </a:r>
            <a:r>
              <a:rPr lang="en-US" sz="2400" dirty="0" err="1"/>
              <a:t>пассивті</a:t>
            </a:r>
            <a:r>
              <a:rPr lang="en-US" sz="2400" dirty="0"/>
              <a:t> </a:t>
            </a:r>
            <a:r>
              <a:rPr lang="en-US" sz="2400" dirty="0" err="1"/>
              <a:t>кіріс</a:t>
            </a:r>
            <a:r>
              <a:rPr lang="en-US" sz="2400" dirty="0"/>
              <a:t>.</a:t>
            </a:r>
          </a:p>
          <a:p>
            <a:pPr lvl="0"/>
            <a:r>
              <a:rPr lang="ru-RU" sz="2400" b="1" dirty="0" smtClean="0"/>
              <a:t>2. </a:t>
            </a:r>
            <a:r>
              <a:rPr lang="en-US" sz="2400" b="1" dirty="0" err="1" smtClean="0"/>
              <a:t>Шығыстарды</a:t>
            </a:r>
            <a:r>
              <a:rPr lang="en-US" sz="2400" b="1" dirty="0" smtClean="0"/>
              <a:t> </a:t>
            </a:r>
            <a:r>
              <a:rPr lang="en-US" sz="2400" b="1" dirty="0"/>
              <a:t>есептеу және </a:t>
            </a:r>
            <a:r>
              <a:rPr lang="en-US" sz="2400" b="1" dirty="0" err="1"/>
              <a:t>бөлу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err="1"/>
              <a:t>Міндетті</a:t>
            </a:r>
            <a:r>
              <a:rPr lang="en-US" sz="2400" dirty="0"/>
              <a:t> (</a:t>
            </a:r>
            <a:r>
              <a:rPr lang="en-US" sz="2400" dirty="0" err="1"/>
              <a:t>тұрғын</a:t>
            </a:r>
            <a:r>
              <a:rPr lang="en-US" sz="2400" dirty="0"/>
              <a:t> </a:t>
            </a:r>
            <a:r>
              <a:rPr lang="en-US" sz="2400" dirty="0" err="1"/>
              <a:t>үй</a:t>
            </a:r>
            <a:r>
              <a:rPr lang="en-US" sz="2400" dirty="0"/>
              <a:t>, </a:t>
            </a:r>
            <a:r>
              <a:rPr lang="en-US" sz="2400" dirty="0" err="1"/>
              <a:t>тамақ</a:t>
            </a:r>
            <a:r>
              <a:rPr lang="en-US" sz="2400" dirty="0"/>
              <a:t>), </a:t>
            </a:r>
            <a:r>
              <a:rPr lang="en-US" sz="2400" dirty="0" err="1"/>
              <a:t>қалаулы</a:t>
            </a:r>
            <a:r>
              <a:rPr lang="en-US" sz="2400" dirty="0"/>
              <a:t> (</a:t>
            </a:r>
            <a:r>
              <a:rPr lang="en-US" sz="2400" dirty="0" err="1"/>
              <a:t>демалыс</a:t>
            </a:r>
            <a:r>
              <a:rPr lang="en-US" sz="2400" dirty="0"/>
              <a:t>, </a:t>
            </a:r>
            <a:r>
              <a:rPr lang="en-US" sz="2400" dirty="0" err="1"/>
              <a:t>киім</a:t>
            </a:r>
            <a:r>
              <a:rPr lang="en-US" sz="2400" dirty="0"/>
              <a:t>), </a:t>
            </a:r>
            <a:r>
              <a:rPr lang="en-US" sz="2400" dirty="0" err="1"/>
              <a:t>күтпеген</a:t>
            </a:r>
            <a:r>
              <a:rPr lang="en-US" sz="2400" dirty="0"/>
              <a:t> </a:t>
            </a:r>
            <a:r>
              <a:rPr lang="en-US" sz="2400" dirty="0" err="1"/>
              <a:t>шығындар</a:t>
            </a:r>
            <a:r>
              <a:rPr lang="en-US" sz="2400" dirty="0"/>
              <a:t>.</a:t>
            </a:r>
          </a:p>
          <a:p>
            <a:pPr lvl="0"/>
            <a:r>
              <a:rPr lang="ru-RU" sz="2400" b="1" dirty="0" smtClean="0"/>
              <a:t>3. </a:t>
            </a:r>
            <a:r>
              <a:rPr lang="en-US" sz="2400" b="1" dirty="0" err="1" smtClean="0"/>
              <a:t>Мақсат</a:t>
            </a:r>
            <a:r>
              <a:rPr lang="en-US" sz="2400" b="1" dirty="0" smtClean="0"/>
              <a:t> </a:t>
            </a:r>
            <a:r>
              <a:rPr lang="en-US" sz="2400" b="1" dirty="0" err="1"/>
              <a:t>қою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err="1"/>
              <a:t>Қаржылық</a:t>
            </a:r>
            <a:r>
              <a:rPr lang="en-US" sz="2400" dirty="0"/>
              <a:t> </a:t>
            </a:r>
            <a:r>
              <a:rPr lang="en-US" sz="2400" dirty="0" err="1"/>
              <a:t>мақсаттарды</a:t>
            </a:r>
            <a:r>
              <a:rPr lang="en-US" sz="2400" dirty="0"/>
              <a:t> </a:t>
            </a:r>
            <a:r>
              <a:rPr lang="en-US" sz="2400" dirty="0" err="1"/>
              <a:t>анықтау</a:t>
            </a:r>
            <a:r>
              <a:rPr lang="en-US" sz="2400" dirty="0"/>
              <a:t>: </a:t>
            </a:r>
            <a:r>
              <a:rPr lang="en-US" sz="2400" dirty="0" err="1"/>
              <a:t>жинақ</a:t>
            </a:r>
            <a:r>
              <a:rPr lang="en-US" sz="2400" dirty="0"/>
              <a:t> </a:t>
            </a:r>
            <a:r>
              <a:rPr lang="en-US" sz="2400" dirty="0" err="1"/>
              <a:t>жасау</a:t>
            </a:r>
            <a:r>
              <a:rPr lang="en-US" sz="2400" dirty="0"/>
              <a:t>, </a:t>
            </a:r>
            <a:r>
              <a:rPr lang="en-US" sz="2400" dirty="0" err="1"/>
              <a:t>қарыз</a:t>
            </a:r>
            <a:r>
              <a:rPr lang="en-US" sz="2400" dirty="0"/>
              <a:t> </a:t>
            </a:r>
            <a:r>
              <a:rPr lang="en-US" sz="2400" dirty="0" err="1"/>
              <a:t>төлеу</a:t>
            </a:r>
            <a:r>
              <a:rPr lang="en-US" sz="2400" dirty="0"/>
              <a:t>, </a:t>
            </a:r>
            <a:r>
              <a:rPr lang="en-US" sz="2400" dirty="0" err="1"/>
              <a:t>инвестиция</a:t>
            </a:r>
            <a:r>
              <a:rPr lang="en-US" sz="2400" dirty="0"/>
              <a:t> </a:t>
            </a:r>
            <a:r>
              <a:rPr lang="en-US" sz="2400" dirty="0" err="1"/>
              <a:t>салу</a:t>
            </a:r>
            <a:r>
              <a:rPr lang="en-US" sz="2400" dirty="0"/>
              <a:t>.</a:t>
            </a:r>
          </a:p>
          <a:p>
            <a:pPr lvl="0"/>
            <a:r>
              <a:rPr lang="ru-RU" sz="2400" b="1" dirty="0" smtClean="0"/>
              <a:t>4. </a:t>
            </a:r>
            <a:r>
              <a:rPr lang="en-US" sz="2400" b="1" dirty="0" err="1" smtClean="0"/>
              <a:t>Бюджетті</a:t>
            </a:r>
            <a:r>
              <a:rPr lang="en-US" sz="2400" b="1" dirty="0" smtClean="0"/>
              <a:t> </a:t>
            </a:r>
            <a:r>
              <a:rPr lang="en-US" sz="2400" b="1" dirty="0" err="1"/>
              <a:t>бөлу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err="1"/>
              <a:t>Әр</a:t>
            </a:r>
            <a:r>
              <a:rPr lang="en-US" sz="2400" dirty="0"/>
              <a:t> </a:t>
            </a:r>
            <a:r>
              <a:rPr lang="en-US" sz="2400" dirty="0" err="1"/>
              <a:t>санатқа</a:t>
            </a:r>
            <a:r>
              <a:rPr lang="en-US" sz="2400" dirty="0"/>
              <a:t> </a:t>
            </a:r>
            <a:r>
              <a:rPr lang="en-US" sz="2400" dirty="0" err="1"/>
              <a:t>қанша</a:t>
            </a:r>
            <a:r>
              <a:rPr lang="en-US" sz="2400" dirty="0"/>
              <a:t> </a:t>
            </a:r>
            <a:r>
              <a:rPr lang="en-US" sz="2400" dirty="0" err="1"/>
              <a:t>ақша</a:t>
            </a:r>
            <a:r>
              <a:rPr lang="en-US" sz="2400" dirty="0"/>
              <a:t> </a:t>
            </a:r>
            <a:r>
              <a:rPr lang="en-US" sz="2400" dirty="0" err="1"/>
              <a:t>жұмсалатынын</a:t>
            </a:r>
            <a:r>
              <a:rPr lang="en-US" sz="2400" dirty="0"/>
              <a:t> </a:t>
            </a:r>
            <a:r>
              <a:rPr lang="en-US" sz="2400" dirty="0" err="1"/>
              <a:t>нақтылау</a:t>
            </a:r>
            <a:r>
              <a:rPr lang="en-US" sz="2400" dirty="0"/>
              <a:t> (</a:t>
            </a:r>
            <a:r>
              <a:rPr lang="en-US" sz="2400" dirty="0" err="1"/>
              <a:t>мысалы</a:t>
            </a:r>
            <a:r>
              <a:rPr lang="en-US" sz="2400" dirty="0"/>
              <a:t>, «50/30/20» </a:t>
            </a:r>
            <a:r>
              <a:rPr lang="en-US" sz="2400" dirty="0" err="1"/>
              <a:t>ережесі</a:t>
            </a:r>
            <a:r>
              <a:rPr lang="en-US" sz="2400" dirty="0"/>
              <a:t>).</a:t>
            </a:r>
          </a:p>
          <a:p>
            <a:pPr lvl="0"/>
            <a:r>
              <a:rPr lang="ru-RU" sz="2400" b="1" dirty="0" smtClean="0"/>
              <a:t>5. </a:t>
            </a:r>
            <a:r>
              <a:rPr lang="en-US" sz="2400" b="1" dirty="0" err="1" smtClean="0"/>
              <a:t>Қадағалау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Ай </a:t>
            </a:r>
            <a:r>
              <a:rPr lang="en-US" sz="2400" dirty="0" err="1"/>
              <a:t>сайын</a:t>
            </a:r>
            <a:r>
              <a:rPr lang="en-US" sz="2400" dirty="0"/>
              <a:t> </a:t>
            </a:r>
            <a:r>
              <a:rPr lang="en-US" sz="2400" dirty="0" err="1"/>
              <a:t>шығын</a:t>
            </a:r>
            <a:r>
              <a:rPr lang="en-US" sz="2400" dirty="0"/>
              <a:t> </a:t>
            </a:r>
            <a:r>
              <a:rPr lang="en-US" sz="2400" dirty="0" err="1"/>
              <a:t>мен</a:t>
            </a:r>
            <a:r>
              <a:rPr lang="en-US" sz="2400" dirty="0"/>
              <a:t> </a:t>
            </a:r>
            <a:r>
              <a:rPr lang="en-US" sz="2400" dirty="0" err="1"/>
              <a:t>табысты</a:t>
            </a:r>
            <a:r>
              <a:rPr lang="en-US" sz="2400" dirty="0"/>
              <a:t> </a:t>
            </a:r>
            <a:r>
              <a:rPr lang="en-US" sz="2400" dirty="0" err="1"/>
              <a:t>салыстырып</a:t>
            </a:r>
            <a:r>
              <a:rPr lang="en-US" sz="2400" dirty="0"/>
              <a:t>, </a:t>
            </a:r>
            <a:r>
              <a:rPr lang="en-US" sz="2400" dirty="0" err="1"/>
              <a:t>нәтижесін</a:t>
            </a:r>
            <a:r>
              <a:rPr lang="en-US" sz="2400" dirty="0"/>
              <a:t> </a:t>
            </a:r>
            <a:r>
              <a:rPr lang="en-US" sz="2400" dirty="0" err="1"/>
              <a:t>бақылау</a:t>
            </a:r>
            <a:r>
              <a:rPr lang="en-US" sz="2400" dirty="0"/>
              <a:t>.</a:t>
            </a:r>
          </a:p>
          <a:p>
            <a:pPr lvl="0"/>
            <a:r>
              <a:rPr lang="ru-RU" sz="2400" b="1" dirty="0" smtClean="0"/>
              <a:t>6. </a:t>
            </a:r>
            <a:r>
              <a:rPr lang="en-US" sz="2400" b="1" dirty="0" err="1" smtClean="0"/>
              <a:t>Түзету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err="1"/>
              <a:t>Қажет</a:t>
            </a:r>
            <a:r>
              <a:rPr lang="en-US" sz="2400" dirty="0"/>
              <a:t> </a:t>
            </a:r>
            <a:r>
              <a:rPr lang="en-US" sz="2400" dirty="0" err="1"/>
              <a:t>болса</a:t>
            </a:r>
            <a:r>
              <a:rPr lang="en-US" sz="2400" dirty="0"/>
              <a:t>, </a:t>
            </a:r>
            <a:r>
              <a:rPr lang="en-US" sz="2400" dirty="0" err="1"/>
              <a:t>шығындарды</a:t>
            </a:r>
            <a:r>
              <a:rPr lang="en-US" sz="2400" dirty="0"/>
              <a:t> </a:t>
            </a:r>
            <a:r>
              <a:rPr lang="en-US" sz="2400" dirty="0" err="1"/>
              <a:t>қысқарту</a:t>
            </a:r>
            <a:r>
              <a:rPr lang="en-US" sz="2400" dirty="0"/>
              <a:t> </a:t>
            </a:r>
            <a:r>
              <a:rPr lang="en-US" sz="2400" dirty="0" err="1"/>
              <a:t>немесе</a:t>
            </a:r>
            <a:r>
              <a:rPr lang="en-US" sz="2400" dirty="0"/>
              <a:t> </a:t>
            </a:r>
            <a:r>
              <a:rPr lang="en-US" sz="2400" dirty="0" err="1"/>
              <a:t>бюджетті</a:t>
            </a:r>
            <a:r>
              <a:rPr lang="en-US" sz="2400" dirty="0"/>
              <a:t> </a:t>
            </a:r>
            <a:r>
              <a:rPr lang="en-US" sz="2400" dirty="0" err="1"/>
              <a:t>қайта</a:t>
            </a:r>
            <a:r>
              <a:rPr lang="en-US" sz="2400" dirty="0"/>
              <a:t> </a:t>
            </a:r>
            <a:r>
              <a:rPr lang="en-US" sz="2400" dirty="0" err="1"/>
              <a:t>қарау</a:t>
            </a:r>
            <a:r>
              <a:rPr lang="en-US" sz="2400" dirty="0"/>
              <a:t>.</a:t>
            </a:r>
          </a:p>
          <a:p>
            <a:pPr indent="360363"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89289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016" y="980728"/>
            <a:ext cx="88569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/>
              <a:t>Танымал</a:t>
            </a:r>
            <a:r>
              <a:rPr lang="en-US" sz="2800" b="1" dirty="0"/>
              <a:t> </a:t>
            </a:r>
            <a:r>
              <a:rPr lang="en-US" sz="2800" b="1" dirty="0" err="1"/>
              <a:t>бюджет</a:t>
            </a:r>
            <a:r>
              <a:rPr lang="en-US" sz="2800" b="1" dirty="0"/>
              <a:t> </a:t>
            </a:r>
            <a:r>
              <a:rPr lang="en-US" sz="2800" b="1" dirty="0" err="1"/>
              <a:t>үлгісі</a:t>
            </a:r>
            <a:r>
              <a:rPr lang="en-US" sz="2800" b="1" dirty="0"/>
              <a:t> — «50/30/20» </a:t>
            </a:r>
            <a:r>
              <a:rPr lang="en-US" sz="2800" b="1" dirty="0" err="1" smtClean="0"/>
              <a:t>ережесі</a:t>
            </a:r>
            <a:endParaRPr lang="ru-RU" sz="2800" b="1" dirty="0" smtClean="0"/>
          </a:p>
          <a:p>
            <a:endParaRPr lang="ru-RU" sz="2800" b="1" dirty="0" smtClean="0"/>
          </a:p>
          <a:p>
            <a:endParaRPr lang="en-US" sz="2800" b="1" dirty="0"/>
          </a:p>
          <a:p>
            <a:pPr lvl="0"/>
            <a:r>
              <a:rPr lang="en-US" sz="2800" dirty="0"/>
              <a:t>50% — </a:t>
            </a:r>
            <a:r>
              <a:rPr lang="en-US" sz="2800" dirty="0" err="1"/>
              <a:t>қажетті</a:t>
            </a:r>
            <a:r>
              <a:rPr lang="en-US" sz="2800" dirty="0"/>
              <a:t> </a:t>
            </a:r>
            <a:r>
              <a:rPr lang="en-US" sz="2800" dirty="0" err="1"/>
              <a:t>шығындар</a:t>
            </a:r>
            <a:r>
              <a:rPr lang="en-US" sz="2800" dirty="0"/>
              <a:t> (</a:t>
            </a:r>
            <a:r>
              <a:rPr lang="en-US" sz="2800" dirty="0" err="1"/>
              <a:t>тамақ</a:t>
            </a:r>
            <a:r>
              <a:rPr lang="en-US" sz="2800" dirty="0"/>
              <a:t>, </a:t>
            </a:r>
            <a:r>
              <a:rPr lang="en-US" sz="2800" dirty="0" err="1"/>
              <a:t>тұрғын</a:t>
            </a:r>
            <a:r>
              <a:rPr lang="en-US" sz="2800" dirty="0"/>
              <a:t> </a:t>
            </a:r>
            <a:r>
              <a:rPr lang="en-US" sz="2800" dirty="0" err="1"/>
              <a:t>үй</a:t>
            </a:r>
            <a:r>
              <a:rPr lang="en-US" sz="2800" dirty="0"/>
              <a:t>, </a:t>
            </a:r>
            <a:r>
              <a:rPr lang="en-US" sz="2800" dirty="0" err="1"/>
              <a:t>коммуналдық</a:t>
            </a:r>
            <a:r>
              <a:rPr lang="en-US" sz="2800" dirty="0"/>
              <a:t> </a:t>
            </a:r>
            <a:r>
              <a:rPr lang="en-US" sz="2800" dirty="0" err="1"/>
              <a:t>қызметтер</a:t>
            </a:r>
            <a:r>
              <a:rPr lang="en-US" sz="2800" dirty="0"/>
              <a:t>)</a:t>
            </a:r>
          </a:p>
          <a:p>
            <a:pPr lvl="0"/>
            <a:r>
              <a:rPr lang="en-US" sz="2800" dirty="0"/>
              <a:t>30% — </a:t>
            </a:r>
            <a:r>
              <a:rPr lang="en-US" sz="2800" dirty="0" err="1"/>
              <a:t>қалаулы</a:t>
            </a:r>
            <a:r>
              <a:rPr lang="en-US" sz="2800" dirty="0"/>
              <a:t> </a:t>
            </a:r>
            <a:r>
              <a:rPr lang="en-US" sz="2800" dirty="0" err="1"/>
              <a:t>шығындар</a:t>
            </a:r>
            <a:r>
              <a:rPr lang="en-US" sz="2800" dirty="0"/>
              <a:t> (</a:t>
            </a:r>
            <a:r>
              <a:rPr lang="en-US" sz="2800" dirty="0" err="1"/>
              <a:t>демалыс</a:t>
            </a:r>
            <a:r>
              <a:rPr lang="en-US" sz="2800" dirty="0"/>
              <a:t>, </a:t>
            </a:r>
            <a:r>
              <a:rPr lang="en-US" sz="2800" dirty="0" err="1"/>
              <a:t>ойын-сауық</a:t>
            </a:r>
            <a:r>
              <a:rPr lang="en-US" sz="2800" dirty="0"/>
              <a:t>)</a:t>
            </a:r>
          </a:p>
          <a:p>
            <a:pPr lvl="0"/>
            <a:r>
              <a:rPr lang="en-US" sz="2800" dirty="0"/>
              <a:t>20% — </a:t>
            </a:r>
            <a:r>
              <a:rPr lang="en-US" sz="2800" dirty="0" err="1"/>
              <a:t>жинақ</a:t>
            </a:r>
            <a:r>
              <a:rPr lang="en-US" sz="2800" dirty="0"/>
              <a:t> </a:t>
            </a:r>
            <a:r>
              <a:rPr lang="en-US" sz="2800" dirty="0" err="1"/>
              <a:t>пен</a:t>
            </a:r>
            <a:r>
              <a:rPr lang="en-US" sz="2800" dirty="0"/>
              <a:t> </a:t>
            </a:r>
            <a:r>
              <a:rPr lang="en-US" sz="2800" dirty="0" err="1"/>
              <a:t>инвестиция</a:t>
            </a:r>
            <a:endParaRPr lang="en-US" sz="2800" dirty="0"/>
          </a:p>
          <a:p>
            <a:r>
              <a:rPr lang="en-US" sz="2800" dirty="0"/>
              <a:t>Бұл </a:t>
            </a:r>
            <a:r>
              <a:rPr lang="en-US" sz="2800" dirty="0" err="1"/>
              <a:t>әдіс</a:t>
            </a:r>
            <a:r>
              <a:rPr lang="en-US" sz="2800" dirty="0"/>
              <a:t> </a:t>
            </a:r>
            <a:r>
              <a:rPr lang="en-US" sz="2800" dirty="0" err="1"/>
              <a:t>қаржыны</a:t>
            </a:r>
            <a:r>
              <a:rPr lang="en-US" sz="2800" dirty="0"/>
              <a:t> </a:t>
            </a:r>
            <a:r>
              <a:rPr lang="en-US" sz="2800" dirty="0" err="1"/>
              <a:t>басқаруды</a:t>
            </a:r>
            <a:r>
              <a:rPr lang="en-US" sz="2800" dirty="0"/>
              <a:t> </a:t>
            </a:r>
            <a:r>
              <a:rPr lang="en-US" sz="2800" dirty="0" err="1"/>
              <a:t>оңайлатады</a:t>
            </a:r>
            <a:r>
              <a:rPr lang="en-US" sz="2800" dirty="0"/>
              <a:t> және </a:t>
            </a:r>
            <a:r>
              <a:rPr lang="en-US" sz="2800" dirty="0" err="1"/>
              <a:t>балансты</a:t>
            </a:r>
            <a:r>
              <a:rPr lang="en-US" sz="2800" dirty="0"/>
              <a:t> </a:t>
            </a:r>
            <a:r>
              <a:rPr lang="en-US" sz="2800" dirty="0" err="1"/>
              <a:t>сақтауға</a:t>
            </a:r>
            <a:r>
              <a:rPr lang="en-US" sz="2800" dirty="0"/>
              <a:t> </a:t>
            </a:r>
            <a:r>
              <a:rPr lang="en-US" sz="2800" dirty="0" err="1"/>
              <a:t>көмектеседі</a:t>
            </a:r>
            <a:r>
              <a:rPr lang="en-US" sz="2800" dirty="0"/>
              <a:t>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70345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016" y="1268760"/>
            <a:ext cx="88569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/>
              <a:t>Бюджеттің</a:t>
            </a:r>
            <a:r>
              <a:rPr lang="en-US" sz="2800" b="1" dirty="0"/>
              <a:t> </a:t>
            </a:r>
            <a:r>
              <a:rPr lang="en-US" sz="2800" b="1" dirty="0" err="1"/>
              <a:t>тиімділігін</a:t>
            </a:r>
            <a:r>
              <a:rPr lang="en-US" sz="2800" b="1" dirty="0"/>
              <a:t> </a:t>
            </a:r>
            <a:r>
              <a:rPr lang="en-US" sz="2800" b="1" dirty="0" err="1"/>
              <a:t>арттыру</a:t>
            </a:r>
            <a:r>
              <a:rPr lang="en-US" sz="2800" b="1" dirty="0"/>
              <a:t> </a:t>
            </a:r>
            <a:r>
              <a:rPr lang="en-US" sz="2800" b="1" dirty="0" err="1" smtClean="0"/>
              <a:t>әдістері</a:t>
            </a:r>
            <a:endParaRPr lang="ru-RU" sz="2800" b="1" dirty="0" smtClean="0"/>
          </a:p>
          <a:p>
            <a:pPr algn="ctr"/>
            <a:endParaRPr lang="en-US" sz="2800" b="1" dirty="0"/>
          </a:p>
          <a:p>
            <a:pPr lvl="0"/>
            <a:r>
              <a:rPr lang="ru-RU" sz="2800" dirty="0" smtClean="0"/>
              <a:t>1. </a:t>
            </a:r>
            <a:r>
              <a:rPr lang="en-US" sz="2800" dirty="0" err="1" smtClean="0"/>
              <a:t>Қаржы</a:t>
            </a:r>
            <a:r>
              <a:rPr lang="en-US" sz="2800" dirty="0" smtClean="0"/>
              <a:t> </a:t>
            </a:r>
            <a:r>
              <a:rPr lang="en-US" sz="2800" dirty="0" err="1"/>
              <a:t>күнделігін</a:t>
            </a:r>
            <a:r>
              <a:rPr lang="en-US" sz="2800" dirty="0"/>
              <a:t> </a:t>
            </a:r>
            <a:r>
              <a:rPr lang="en-US" sz="2800" dirty="0" err="1"/>
              <a:t>жүргізу</a:t>
            </a:r>
            <a:r>
              <a:rPr lang="en-US" sz="2800" dirty="0"/>
              <a:t> (</a:t>
            </a:r>
            <a:r>
              <a:rPr lang="en-US" sz="2800" dirty="0" err="1"/>
              <a:t>қолмен</a:t>
            </a:r>
            <a:r>
              <a:rPr lang="en-US" sz="2800" dirty="0"/>
              <a:t> </a:t>
            </a:r>
            <a:r>
              <a:rPr lang="en-US" sz="2800" dirty="0" err="1"/>
              <a:t>немесе</a:t>
            </a:r>
            <a:r>
              <a:rPr lang="en-US" sz="2800" dirty="0"/>
              <a:t> </a:t>
            </a:r>
            <a:r>
              <a:rPr lang="en-US" sz="2800" dirty="0" err="1"/>
              <a:t>қосымшалар</a:t>
            </a:r>
            <a:r>
              <a:rPr lang="en-US" sz="2800" dirty="0"/>
              <a:t> арқылы).</a:t>
            </a:r>
          </a:p>
          <a:p>
            <a:pPr lvl="0"/>
            <a:r>
              <a:rPr lang="ru-RU" sz="2800" dirty="0" smtClean="0"/>
              <a:t>2. </a:t>
            </a:r>
            <a:r>
              <a:rPr lang="en-US" sz="2800" dirty="0" err="1" smtClean="0"/>
              <a:t>Автоматты</a:t>
            </a:r>
            <a:r>
              <a:rPr lang="en-US" sz="2800" dirty="0" smtClean="0"/>
              <a:t> </a:t>
            </a:r>
            <a:r>
              <a:rPr lang="en-US" sz="2800" dirty="0" err="1"/>
              <a:t>түрде</a:t>
            </a:r>
            <a:r>
              <a:rPr lang="en-US" sz="2800" dirty="0"/>
              <a:t> </a:t>
            </a:r>
            <a:r>
              <a:rPr lang="en-US" sz="2800" dirty="0" err="1"/>
              <a:t>жинақ</a:t>
            </a:r>
            <a:r>
              <a:rPr lang="en-US" sz="2800" dirty="0"/>
              <a:t> </a:t>
            </a:r>
            <a:r>
              <a:rPr lang="en-US" sz="2800" dirty="0" err="1"/>
              <a:t>шотына</a:t>
            </a:r>
            <a:r>
              <a:rPr lang="en-US" sz="2800" dirty="0"/>
              <a:t> </a:t>
            </a:r>
            <a:r>
              <a:rPr lang="en-US" sz="2800" dirty="0" err="1"/>
              <a:t>ақша</a:t>
            </a:r>
            <a:r>
              <a:rPr lang="en-US" sz="2800" dirty="0"/>
              <a:t> </a:t>
            </a:r>
            <a:r>
              <a:rPr lang="en-US" sz="2800" dirty="0" err="1"/>
              <a:t>аудару</a:t>
            </a:r>
            <a:r>
              <a:rPr lang="en-US" sz="2800" dirty="0"/>
              <a:t>.</a:t>
            </a:r>
          </a:p>
          <a:p>
            <a:pPr lvl="0"/>
            <a:r>
              <a:rPr lang="ru-RU" sz="2800" dirty="0" smtClean="0"/>
              <a:t>3. </a:t>
            </a:r>
            <a:r>
              <a:rPr lang="en-US" sz="2800" dirty="0" err="1" smtClean="0"/>
              <a:t>Қажетсіз</a:t>
            </a:r>
            <a:r>
              <a:rPr lang="en-US" sz="2800" dirty="0" smtClean="0"/>
              <a:t> </a:t>
            </a:r>
            <a:r>
              <a:rPr lang="en-US" sz="2800" dirty="0" err="1"/>
              <a:t>шығындарды</a:t>
            </a:r>
            <a:r>
              <a:rPr lang="en-US" sz="2800" dirty="0"/>
              <a:t> </a:t>
            </a:r>
            <a:r>
              <a:rPr lang="en-US" sz="2800" dirty="0" err="1"/>
              <a:t>анықтап</a:t>
            </a:r>
            <a:r>
              <a:rPr lang="en-US" sz="2800" dirty="0"/>
              <a:t>, </a:t>
            </a:r>
            <a:r>
              <a:rPr lang="en-US" sz="2800" dirty="0" err="1"/>
              <a:t>оларды</a:t>
            </a:r>
            <a:r>
              <a:rPr lang="en-US" sz="2800" dirty="0"/>
              <a:t> </a:t>
            </a:r>
            <a:r>
              <a:rPr lang="en-US" sz="2800" dirty="0" err="1"/>
              <a:t>қысқарту</a:t>
            </a:r>
            <a:r>
              <a:rPr lang="en-US" sz="2800" dirty="0"/>
              <a:t>.</a:t>
            </a:r>
          </a:p>
          <a:p>
            <a:pPr lvl="0"/>
            <a:r>
              <a:rPr lang="ru-RU" sz="2800" dirty="0" smtClean="0"/>
              <a:t>4. </a:t>
            </a:r>
            <a:r>
              <a:rPr lang="en-US" sz="2800" dirty="0" err="1" smtClean="0"/>
              <a:t>Кірістерді</a:t>
            </a:r>
            <a:r>
              <a:rPr lang="en-US" sz="2800" dirty="0" smtClean="0"/>
              <a:t> </a:t>
            </a:r>
            <a:r>
              <a:rPr lang="en-US" sz="2800" dirty="0" err="1"/>
              <a:t>көбейту</a:t>
            </a:r>
            <a:r>
              <a:rPr lang="en-US" sz="2800" dirty="0"/>
              <a:t> </a:t>
            </a:r>
            <a:r>
              <a:rPr lang="en-US" sz="2800" dirty="0" err="1"/>
              <a:t>жолдарын</a:t>
            </a:r>
            <a:r>
              <a:rPr lang="en-US" sz="2800" dirty="0"/>
              <a:t> </a:t>
            </a:r>
            <a:r>
              <a:rPr lang="en-US" sz="2800" dirty="0" err="1"/>
              <a:t>іздеу</a:t>
            </a:r>
            <a:r>
              <a:rPr lang="en-US" sz="2800" dirty="0"/>
              <a:t>.</a:t>
            </a:r>
          </a:p>
          <a:p>
            <a:pPr lvl="0"/>
            <a:r>
              <a:rPr lang="ru-RU" sz="2800" dirty="0" smtClean="0"/>
              <a:t>5. </a:t>
            </a:r>
            <a:r>
              <a:rPr lang="en-US" sz="2800" dirty="0" err="1" smtClean="0"/>
              <a:t>Төтенше</a:t>
            </a:r>
            <a:r>
              <a:rPr lang="en-US" sz="2800" dirty="0" smtClean="0"/>
              <a:t> </a:t>
            </a:r>
            <a:r>
              <a:rPr lang="en-US" sz="2800" dirty="0" err="1"/>
              <a:t>жағдайлар</a:t>
            </a:r>
            <a:r>
              <a:rPr lang="en-US" sz="2800" dirty="0"/>
              <a:t> үшін </a:t>
            </a:r>
            <a:r>
              <a:rPr lang="en-US" sz="2800" dirty="0" err="1"/>
              <a:t>қор</a:t>
            </a:r>
            <a:r>
              <a:rPr lang="en-US" sz="2800" dirty="0"/>
              <a:t> </a:t>
            </a:r>
            <a:r>
              <a:rPr lang="en-US" sz="2800" dirty="0" err="1"/>
              <a:t>жасау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5093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864096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/>
              <a:t>Қорытынды</a:t>
            </a:r>
            <a:endParaRPr lang="en-US" sz="2800" b="1" dirty="0"/>
          </a:p>
          <a:p>
            <a:pPr algn="just"/>
            <a:r>
              <a:rPr lang="ru-RU" sz="2800" b="1" dirty="0" smtClean="0"/>
              <a:t>	</a:t>
            </a:r>
            <a:r>
              <a:rPr lang="en-US" sz="2800" b="1" dirty="0" err="1" smtClean="0">
                <a:solidFill>
                  <a:srgbClr val="C00000"/>
                </a:solidFill>
              </a:rPr>
              <a:t>Бюджет</a:t>
            </a:r>
            <a:r>
              <a:rPr lang="en-US" sz="2800" b="1" dirty="0" smtClean="0"/>
              <a:t> </a:t>
            </a:r>
            <a:r>
              <a:rPr lang="en-US" sz="2800" b="1" dirty="0"/>
              <a:t>– </a:t>
            </a:r>
            <a:r>
              <a:rPr lang="en-US" sz="2800" b="1" dirty="0" err="1"/>
              <a:t>қаржылық</a:t>
            </a:r>
            <a:r>
              <a:rPr lang="en-US" sz="2800" b="1" dirty="0"/>
              <a:t> </a:t>
            </a:r>
            <a:r>
              <a:rPr lang="en-US" sz="2800" b="1" dirty="0" err="1"/>
              <a:t>басқарудың</a:t>
            </a:r>
            <a:r>
              <a:rPr lang="en-US" sz="2800" b="1" dirty="0"/>
              <a:t> </a:t>
            </a:r>
            <a:r>
              <a:rPr lang="en-US" sz="2800" b="1" dirty="0" err="1"/>
              <a:t>негізі</a:t>
            </a:r>
            <a:r>
              <a:rPr lang="en-US" sz="2800" b="1" dirty="0"/>
              <a:t>, </a:t>
            </a:r>
            <a:r>
              <a:rPr lang="en-US" sz="2800" b="1" dirty="0" err="1"/>
              <a:t>ол</a:t>
            </a:r>
            <a:r>
              <a:rPr lang="en-US" sz="2800" b="1" dirty="0"/>
              <a:t> </a:t>
            </a:r>
            <a:r>
              <a:rPr lang="en-US" sz="2800" b="1" dirty="0" err="1"/>
              <a:t>сіздің</a:t>
            </a:r>
            <a:r>
              <a:rPr lang="en-US" sz="2800" b="1" dirty="0"/>
              <a:t> </a:t>
            </a:r>
            <a:r>
              <a:rPr lang="en-US" sz="2800" b="1" dirty="0" err="1"/>
              <a:t>ақшаңызды</a:t>
            </a:r>
            <a:r>
              <a:rPr lang="en-US" sz="2800" b="1" dirty="0"/>
              <a:t> </a:t>
            </a:r>
            <a:r>
              <a:rPr lang="en-US" sz="2800" b="1" dirty="0" err="1"/>
              <a:t>бақылауда</a:t>
            </a:r>
            <a:r>
              <a:rPr lang="en-US" sz="2800" b="1" dirty="0"/>
              <a:t> </a:t>
            </a:r>
            <a:r>
              <a:rPr lang="en-US" sz="2800" b="1" dirty="0" err="1"/>
              <a:t>ұстауға</a:t>
            </a:r>
            <a:r>
              <a:rPr lang="en-US" sz="2800" b="1" dirty="0"/>
              <a:t>, </a:t>
            </a:r>
            <a:r>
              <a:rPr lang="en-US" sz="2800" b="1" dirty="0" err="1"/>
              <a:t>қаржылық</a:t>
            </a:r>
            <a:r>
              <a:rPr lang="en-US" sz="2800" b="1" dirty="0"/>
              <a:t> </a:t>
            </a:r>
            <a:r>
              <a:rPr lang="en-US" sz="2800" b="1" dirty="0" err="1"/>
              <a:t>мақсаттарыңызға</a:t>
            </a:r>
            <a:r>
              <a:rPr lang="en-US" sz="2800" b="1" dirty="0"/>
              <a:t> </a:t>
            </a:r>
            <a:r>
              <a:rPr lang="en-US" sz="2800" b="1" dirty="0" err="1"/>
              <a:t>жетуге</a:t>
            </a:r>
            <a:r>
              <a:rPr lang="en-US" sz="2800" b="1" dirty="0"/>
              <a:t> және </a:t>
            </a:r>
            <a:r>
              <a:rPr lang="en-US" sz="2800" b="1" dirty="0" err="1"/>
              <a:t>қаржылық</a:t>
            </a:r>
            <a:r>
              <a:rPr lang="en-US" sz="2800" b="1" dirty="0"/>
              <a:t> </a:t>
            </a:r>
            <a:r>
              <a:rPr lang="en-US" sz="2800" b="1" dirty="0" err="1"/>
              <a:t>тұрақтылыққа</a:t>
            </a:r>
            <a:r>
              <a:rPr lang="en-US" sz="2800" b="1" dirty="0"/>
              <a:t> қол </a:t>
            </a:r>
            <a:r>
              <a:rPr lang="en-US" sz="2800" b="1" dirty="0" err="1"/>
              <a:t>жеткізуге</a:t>
            </a:r>
            <a:r>
              <a:rPr lang="en-US" sz="2800" b="1" dirty="0"/>
              <a:t> </a:t>
            </a:r>
            <a:r>
              <a:rPr lang="en-US" sz="2800" b="1" dirty="0" err="1"/>
              <a:t>көмектеседі</a:t>
            </a:r>
            <a:r>
              <a:rPr lang="en-US" sz="2800" b="1" dirty="0"/>
              <a:t>.</a:t>
            </a:r>
            <a:r>
              <a:rPr lang="en-US" sz="2800" dirty="0"/>
              <a:t> </a:t>
            </a:r>
            <a:r>
              <a:rPr lang="en-US" sz="2800" dirty="0" err="1"/>
              <a:t>Бюджетсіз</a:t>
            </a:r>
            <a:r>
              <a:rPr lang="en-US" sz="2800" dirty="0"/>
              <a:t> </a:t>
            </a:r>
            <a:r>
              <a:rPr lang="en-US" sz="2800" dirty="0" err="1"/>
              <a:t>қаржыны</a:t>
            </a:r>
            <a:r>
              <a:rPr lang="en-US" sz="2800" dirty="0"/>
              <a:t> </a:t>
            </a:r>
            <a:r>
              <a:rPr lang="en-US" sz="2800" dirty="0" err="1"/>
              <a:t>басқару</a:t>
            </a:r>
            <a:r>
              <a:rPr lang="en-US" sz="2800" dirty="0"/>
              <a:t> — </a:t>
            </a:r>
            <a:r>
              <a:rPr lang="en-US" sz="2800" dirty="0" err="1"/>
              <a:t>бұл</a:t>
            </a:r>
            <a:r>
              <a:rPr lang="en-US" sz="2800" dirty="0"/>
              <a:t> </a:t>
            </a:r>
            <a:r>
              <a:rPr lang="en-US" sz="2800" dirty="0" err="1"/>
              <a:t>көзіңді</a:t>
            </a:r>
            <a:r>
              <a:rPr lang="en-US" sz="2800" dirty="0"/>
              <a:t> </a:t>
            </a:r>
            <a:r>
              <a:rPr lang="en-US" sz="2800" dirty="0" err="1"/>
              <a:t>жұмып</a:t>
            </a:r>
            <a:r>
              <a:rPr lang="en-US" sz="2800" dirty="0"/>
              <a:t>, </a:t>
            </a:r>
            <a:r>
              <a:rPr lang="en-US" sz="2800" dirty="0" err="1"/>
              <a:t>ақшаңызды</a:t>
            </a:r>
            <a:r>
              <a:rPr lang="en-US" sz="2800" dirty="0"/>
              <a:t> </a:t>
            </a:r>
            <a:r>
              <a:rPr lang="en-US" sz="2800" dirty="0" err="1"/>
              <a:t>жұмсау</a:t>
            </a:r>
            <a:r>
              <a:rPr lang="en-US" sz="2800" dirty="0"/>
              <a:t> </a:t>
            </a:r>
            <a:r>
              <a:rPr lang="en-US" sz="2800" dirty="0" err="1"/>
              <a:t>деген</a:t>
            </a:r>
            <a:r>
              <a:rPr lang="en-US" sz="2800" dirty="0"/>
              <a:t> </a:t>
            </a:r>
            <a:r>
              <a:rPr lang="en-US" sz="2800" dirty="0" err="1"/>
              <a:t>сөз</a:t>
            </a:r>
            <a:r>
              <a:rPr lang="en-US" sz="2800" dirty="0" smtClean="0"/>
              <a:t>.</a:t>
            </a:r>
            <a:endParaRPr lang="ru-RU" sz="2800" dirty="0" smtClean="0"/>
          </a:p>
          <a:p>
            <a:pPr algn="just"/>
            <a:endParaRPr lang="en-US" sz="2800" dirty="0"/>
          </a:p>
          <a:p>
            <a:pPr algn="just"/>
            <a:r>
              <a:rPr lang="ru-RU" sz="2800" b="1" dirty="0" smtClean="0"/>
              <a:t>	</a:t>
            </a:r>
            <a:r>
              <a:rPr lang="en-US" sz="2800" b="1" dirty="0" smtClean="0"/>
              <a:t>Негізгі </a:t>
            </a:r>
            <a:r>
              <a:rPr lang="en-US" sz="2800" b="1" dirty="0"/>
              <a:t>мақсаты:</a:t>
            </a:r>
            <a:endParaRPr lang="en-US" sz="2800" dirty="0"/>
          </a:p>
          <a:p>
            <a:pPr lvl="0" algn="just"/>
            <a:r>
              <a:rPr lang="ru-RU" sz="2800" dirty="0" smtClean="0"/>
              <a:t>- </a:t>
            </a:r>
            <a:r>
              <a:rPr lang="en-US" sz="2800" dirty="0" err="1" smtClean="0"/>
              <a:t>Ақшаны</a:t>
            </a:r>
            <a:r>
              <a:rPr lang="en-US" sz="2800" dirty="0" smtClean="0"/>
              <a:t> </a:t>
            </a:r>
            <a:r>
              <a:rPr lang="en-US" sz="2800" dirty="0" err="1"/>
              <a:t>бақылау</a:t>
            </a:r>
            <a:r>
              <a:rPr lang="en-US" sz="2800" dirty="0"/>
              <a:t>.</a:t>
            </a:r>
          </a:p>
          <a:p>
            <a:pPr lvl="0" algn="just"/>
            <a:r>
              <a:rPr lang="ru-RU" sz="2800" dirty="0" smtClean="0"/>
              <a:t>- </a:t>
            </a:r>
            <a:r>
              <a:rPr lang="en-US" sz="2800" dirty="0" err="1" smtClean="0"/>
              <a:t>Қаржылық</a:t>
            </a:r>
            <a:r>
              <a:rPr lang="en-US" sz="2800" dirty="0" smtClean="0"/>
              <a:t> </a:t>
            </a:r>
            <a:r>
              <a:rPr lang="en-US" sz="2800" dirty="0" err="1"/>
              <a:t>мақсаттарға</a:t>
            </a:r>
            <a:r>
              <a:rPr lang="en-US" sz="2800" dirty="0"/>
              <a:t> </a:t>
            </a:r>
            <a:r>
              <a:rPr lang="en-US" sz="2800" dirty="0" err="1"/>
              <a:t>жету</a:t>
            </a:r>
            <a:r>
              <a:rPr lang="en-US" sz="2800" dirty="0"/>
              <a:t>.</a:t>
            </a:r>
          </a:p>
          <a:p>
            <a:pPr lvl="0" algn="just"/>
            <a:r>
              <a:rPr lang="ru-RU" sz="2800" dirty="0" smtClean="0"/>
              <a:t>- </a:t>
            </a:r>
            <a:r>
              <a:rPr lang="en-US" sz="2800" dirty="0" err="1" smtClean="0"/>
              <a:t>Қарыздан</a:t>
            </a:r>
            <a:r>
              <a:rPr lang="en-US" sz="2800" dirty="0" smtClean="0"/>
              <a:t> </a:t>
            </a:r>
            <a:r>
              <a:rPr lang="en-US" sz="2800" dirty="0" err="1"/>
              <a:t>сақтану</a:t>
            </a:r>
            <a:r>
              <a:rPr lang="en-US" sz="2800" dirty="0"/>
              <a:t>.</a:t>
            </a:r>
          </a:p>
          <a:p>
            <a:pPr lvl="0" algn="just"/>
            <a:r>
              <a:rPr lang="ru-RU" sz="2800" dirty="0" smtClean="0"/>
              <a:t>- </a:t>
            </a:r>
            <a:r>
              <a:rPr lang="en-US" sz="2800" dirty="0" err="1" smtClean="0"/>
              <a:t>Жинақ</a:t>
            </a:r>
            <a:r>
              <a:rPr lang="en-US" sz="2800" dirty="0" smtClean="0"/>
              <a:t> </a:t>
            </a:r>
            <a:r>
              <a:rPr lang="en-US" sz="2800" dirty="0" err="1"/>
              <a:t>жасау</a:t>
            </a:r>
            <a:r>
              <a:rPr lang="en-US" sz="2800" dirty="0"/>
              <a:t> </a:t>
            </a:r>
            <a:r>
              <a:rPr lang="en-US" sz="2800" dirty="0" err="1"/>
              <a:t>мүмкіндігін</a:t>
            </a:r>
            <a:r>
              <a:rPr lang="en-US" sz="2800" dirty="0"/>
              <a:t> </a:t>
            </a:r>
            <a:r>
              <a:rPr lang="en-US" sz="2800" dirty="0" err="1"/>
              <a:t>арттыру</a:t>
            </a:r>
            <a:r>
              <a:rPr lang="en-US" sz="2800" dirty="0"/>
              <a:t>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321473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20689"/>
            <a:ext cx="8856984" cy="411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Жина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жасау жолдары.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кірістен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Басқаша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табыстың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жұмсамай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еркіндікке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бастайтын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User22\Desktop\WhatsApp-Image-2024-01-17-at-17.19.1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59890"/>
            <a:ext cx="2699792" cy="209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183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2696"/>
            <a:ext cx="8712968" cy="5477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b="1" i="1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Неге</a:t>
            </a:r>
            <a:r>
              <a:rPr lang="en-US" sz="2800" b="1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en-US" sz="2800" b="1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en-US" sz="2800" b="1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en-US" sz="2800" b="1" i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b="1" i="1" kern="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endParaRPr lang="en-US" sz="2800" b="1" i="1" kern="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Күтпеген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жағдайларға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үшін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ауру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жұмыссыз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бұзылуы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Мақсаттарға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жету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үшін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алу,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алу,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ақысын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саяхаттау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Қарызға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тәуелді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болмау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үшін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жинағы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қарызға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жүгінбейді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тыныштық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үшін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сенімді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әрі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еркін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сезінеді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Инвестиция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үшін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капитал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201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343047"/>
            <a:ext cx="3960440" cy="1453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Жинақтың</a:t>
            </a:r>
            <a:r>
              <a:rPr lang="en-US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ru-RU" sz="2800" kern="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endParaRPr lang="ru-RU" b="1" kern="0" dirty="0">
              <a:solidFill>
                <a:srgbClr val="2E74B5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endParaRPr lang="en-US" b="1" kern="0" dirty="0">
              <a:solidFill>
                <a:srgbClr val="2E74B5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890932"/>
              </p:ext>
            </p:extLst>
          </p:nvPr>
        </p:nvGraphicFramePr>
        <p:xfrm>
          <a:off x="107504" y="1268761"/>
          <a:ext cx="9036496" cy="4916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18248">
                  <a:extLst>
                    <a:ext uri="{9D8B030D-6E8A-4147-A177-3AD203B41FA5}">
                      <a16:colId xmlns:a16="http://schemas.microsoft.com/office/drawing/2014/main" xmlns="" val="1564986192"/>
                    </a:ext>
                  </a:extLst>
                </a:gridCol>
                <a:gridCol w="4518248">
                  <a:extLst>
                    <a:ext uri="{9D8B030D-6E8A-4147-A177-3AD203B41FA5}">
                      <a16:colId xmlns:a16="http://schemas.microsoft.com/office/drawing/2014/main" xmlns="" val="575606879"/>
                    </a:ext>
                  </a:extLst>
                </a:gridCol>
              </a:tblGrid>
              <a:tr h="638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</a:rPr>
                        <a:t>Түрі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</a:rPr>
                        <a:t>Сипаттамасы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2463963891"/>
                  </a:ext>
                </a:extLst>
              </a:tr>
              <a:tr h="1444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Қысқа </a:t>
                      </a:r>
                      <a:r>
                        <a:rPr lang="en-US" sz="2800" dirty="0" err="1">
                          <a:effectLst/>
                        </a:rPr>
                        <a:t>мерзімді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жинақ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3–6 ай </a:t>
                      </a:r>
                      <a:r>
                        <a:rPr lang="en-US" sz="2800" dirty="0" err="1">
                          <a:effectLst/>
                        </a:rPr>
                        <a:t>ішінде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жұмсалуы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мүмкін</a:t>
                      </a:r>
                      <a:r>
                        <a:rPr lang="en-US" sz="2800" dirty="0">
                          <a:effectLst/>
                        </a:rPr>
                        <a:t>: </a:t>
                      </a:r>
                      <a:r>
                        <a:rPr lang="en-US" sz="2800" dirty="0" err="1">
                          <a:effectLst/>
                        </a:rPr>
                        <a:t>жөндеу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err="1">
                          <a:effectLst/>
                        </a:rPr>
                        <a:t>демалыс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err="1">
                          <a:effectLst/>
                        </a:rPr>
                        <a:t>қысқы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киім</a:t>
                      </a:r>
                      <a:r>
                        <a:rPr lang="en-US" sz="2800" dirty="0">
                          <a:effectLst/>
                        </a:rPr>
                        <a:t> алу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3111944198"/>
                  </a:ext>
                </a:extLst>
              </a:tr>
              <a:tr h="9709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Орта мерзімді жинақ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1–3 </a:t>
                      </a:r>
                      <a:r>
                        <a:rPr lang="en-US" sz="2800" dirty="0" err="1">
                          <a:effectLst/>
                        </a:rPr>
                        <a:t>жылда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жүзеге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асатын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мақсаттар</a:t>
                      </a:r>
                      <a:r>
                        <a:rPr lang="en-US" sz="2800" dirty="0">
                          <a:effectLst/>
                        </a:rPr>
                        <a:t>: </a:t>
                      </a:r>
                      <a:r>
                        <a:rPr lang="en-US" sz="2800" dirty="0" err="1">
                          <a:effectLst/>
                        </a:rPr>
                        <a:t>оқу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err="1">
                          <a:effectLst/>
                        </a:rPr>
                        <a:t>көлік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сатып</a:t>
                      </a:r>
                      <a:r>
                        <a:rPr lang="en-US" sz="2800" dirty="0">
                          <a:effectLst/>
                        </a:rPr>
                        <a:t> алу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620673441"/>
                  </a:ext>
                </a:extLst>
              </a:tr>
              <a:tr h="1444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Ұзақ мерзімді жинақ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3 </a:t>
                      </a:r>
                      <a:r>
                        <a:rPr lang="en-US" sz="2800" dirty="0" err="1">
                          <a:effectLst/>
                        </a:rPr>
                        <a:t>жылдан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ұзақ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мерзімге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арналған</a:t>
                      </a:r>
                      <a:r>
                        <a:rPr lang="en-US" sz="2800" dirty="0">
                          <a:effectLst/>
                        </a:rPr>
                        <a:t>: </a:t>
                      </a:r>
                      <a:r>
                        <a:rPr lang="en-US" sz="2800" dirty="0" err="1">
                          <a:effectLst/>
                        </a:rPr>
                        <a:t>пәтер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err="1">
                          <a:effectLst/>
                        </a:rPr>
                        <a:t>зейнетақы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err="1">
                          <a:effectLst/>
                        </a:rPr>
                        <a:t>баланың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болашағы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3032503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4228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32656"/>
            <a:ext cx="9036496" cy="6396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400" b="1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en-US" sz="24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en-US" sz="24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жолдары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Табыстың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пайызын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Ереже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бойынша,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айлық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табыстың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кемінде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10–20%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жинаққа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бағытталуы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/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Айлық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300 000 тг → 10% = 30 000 тг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жинаққа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аударым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Жалақы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түскен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шотына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жіберу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өзіңе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қағидасына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мақсаттар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мотивацияны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арттырады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«1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500 000 тг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жинаймын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шығындардан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Қалаулы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шығындарды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қысқартып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ақшаны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жинаққа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Кэшбэк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бонустарды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жинаққа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қосу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қайтарылған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жинақталуы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2100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620688"/>
            <a:ext cx="59117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Жинақты</a:t>
            </a:r>
            <a:r>
              <a:rPr lang="en-US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қайда</a:t>
            </a:r>
            <a:r>
              <a:rPr lang="en-US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сақтау</a:t>
            </a:r>
            <a:r>
              <a:rPr lang="en-US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керек</a:t>
            </a:r>
            <a:r>
              <a:rPr lang="en-US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475625"/>
              </p:ext>
            </p:extLst>
          </p:nvPr>
        </p:nvGraphicFramePr>
        <p:xfrm>
          <a:off x="107505" y="1268760"/>
          <a:ext cx="8928990" cy="4600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6330">
                  <a:extLst>
                    <a:ext uri="{9D8B030D-6E8A-4147-A177-3AD203B41FA5}">
                      <a16:colId xmlns:a16="http://schemas.microsoft.com/office/drawing/2014/main" xmlns="" val="3766811105"/>
                    </a:ext>
                  </a:extLst>
                </a:gridCol>
                <a:gridCol w="2976330">
                  <a:extLst>
                    <a:ext uri="{9D8B030D-6E8A-4147-A177-3AD203B41FA5}">
                      <a16:colId xmlns:a16="http://schemas.microsoft.com/office/drawing/2014/main" xmlns="" val="3979859750"/>
                    </a:ext>
                  </a:extLst>
                </a:gridCol>
                <a:gridCol w="2976330">
                  <a:extLst>
                    <a:ext uri="{9D8B030D-6E8A-4147-A177-3AD203B41FA5}">
                      <a16:colId xmlns:a16="http://schemas.microsoft.com/office/drawing/2014/main" xmlns="" val="3331809715"/>
                    </a:ext>
                  </a:extLst>
                </a:gridCol>
              </a:tblGrid>
              <a:tr h="611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Әдіс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Артықшылығы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Кемшілігі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37715390"/>
                  </a:ext>
                </a:extLst>
              </a:tr>
              <a:tr h="611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Депозит (банк шоты)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Қауіпсіз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пайызбен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өседі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Кейбір банктерде пайыз төмен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3871522694"/>
                  </a:ext>
                </a:extLst>
              </a:tr>
              <a:tr h="611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Қолма-қол ақша (үйде)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Қол жетімді, тез пайдалануға болады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Инфляция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әсер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етеді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қауіпсіздігі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төмен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3954969532"/>
                  </a:ext>
                </a:extLst>
              </a:tr>
              <a:tr h="1189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Мобилді қосымшалар (цифрлық әмияндар)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Ыңғайлы, бақылауға оңай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 err="1">
                          <a:effectLst/>
                        </a:rPr>
                        <a:t>Жоғалту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dirty="0" err="1">
                          <a:effectLst/>
                        </a:rPr>
                        <a:t>немесе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dirty="0" err="1">
                          <a:effectLst/>
                        </a:rPr>
                        <a:t>бұзу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dirty="0" err="1">
                          <a:effectLst/>
                        </a:rPr>
                        <a:t>қаупі</a:t>
                      </a:r>
                      <a:r>
                        <a:rPr lang="ru-RU" sz="2400" dirty="0">
                          <a:effectLst/>
                        </a:rPr>
                        <a:t> бар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3080718000"/>
                  </a:ext>
                </a:extLst>
              </a:tr>
              <a:tr h="1189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Инвестициялық құралдар (ұзақ мерзімге)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</a:rPr>
                        <a:t>Ақша өседі, пассивті табыс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</a:rPr>
                        <a:t>Тәуекел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бар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жинақ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емес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инвестицияға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жақын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654715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8115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76672"/>
            <a:ext cx="8640960" cy="5724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b="1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Жинаққа</a:t>
            </a:r>
            <a:r>
              <a:rPr lang="en-US" sz="28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en-US" sz="28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кеңестер</a:t>
            </a:r>
            <a:endParaRPr lang="en-US" sz="2800" b="1" kern="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қалдық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басымдық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қалса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жасаймын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қателік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қалғанын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жұмса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Мақсатты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жинақтар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үшін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бөлек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ашуға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демалысқа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жөндеуге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үшін»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Өзіңді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алдама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жинамай-ақ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қояйын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көбейтемін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процесін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бұзады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Шұғыл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3–6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айлық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сүруге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жететін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сома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"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жастығы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</a:p>
        </p:txBody>
      </p:sp>
    </p:spTree>
    <p:extLst>
      <p:ext uri="{BB962C8B-B14F-4D97-AF65-F5344CB8AC3E}">
        <p14:creationId xmlns:p14="http://schemas.microsoft.com/office/powerpoint/2010/main" val="282790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0"/>
            <a:ext cx="8712968" cy="609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b="1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en-US" sz="28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en-US" sz="28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en-US" sz="28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kern="0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endParaRPr lang="en-US" sz="2800" b="1" kern="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Айлық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250 000 тг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25 000 тг –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жинаққа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5 000 тг –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шұғыл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20 000 тг –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демалысқа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Бұл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сомаларды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бөлек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шоттарға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конверттерге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сақтауға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SzPts val="1000"/>
              <a:tabLst>
                <a:tab pos="457200" algn="l"/>
              </a:tabLst>
            </a:pP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SzPts val="1000"/>
              <a:tabLst>
                <a:tab pos="457200" algn="l"/>
              </a:tabLst>
            </a:pPr>
            <a:r>
              <a:rPr lang="ru-RU" b="1" dirty="0" smtClean="0"/>
              <a:t>	</a:t>
            </a:r>
            <a:r>
              <a:rPr lang="en-US" sz="2400" b="1" dirty="0" err="1" smtClean="0">
                <a:solidFill>
                  <a:srgbClr val="0070C0"/>
                </a:solidFill>
              </a:rPr>
              <a:t>Жинақ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— </a:t>
            </a:r>
            <a:r>
              <a:rPr lang="en-US" sz="2400" b="1" dirty="0" err="1">
                <a:solidFill>
                  <a:srgbClr val="0070C0"/>
                </a:solidFill>
              </a:rPr>
              <a:t>бұл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байлық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емес</a:t>
            </a:r>
            <a:r>
              <a:rPr lang="en-US" sz="2400" b="1" dirty="0">
                <a:solidFill>
                  <a:srgbClr val="0070C0"/>
                </a:solidFill>
              </a:rPr>
              <a:t>, </a:t>
            </a:r>
            <a:r>
              <a:rPr lang="en-US" sz="2400" b="1" dirty="0" err="1">
                <a:solidFill>
                  <a:srgbClr val="0070C0"/>
                </a:solidFill>
              </a:rPr>
              <a:t>тәртіп</a:t>
            </a:r>
            <a:r>
              <a:rPr lang="en-US" sz="2400" b="1" dirty="0">
                <a:solidFill>
                  <a:srgbClr val="0070C0"/>
                </a:solidFill>
              </a:rPr>
              <a:t>.</a:t>
            </a:r>
            <a:r>
              <a:rPr lang="en-US" sz="2400" dirty="0">
                <a:solidFill>
                  <a:srgbClr val="0070C0"/>
                </a:solidFill>
              </a:rPr>
              <a:t/>
            </a:r>
            <a:br>
              <a:rPr lang="en-US" sz="2400" dirty="0">
                <a:solidFill>
                  <a:srgbClr val="0070C0"/>
                </a:solidFill>
              </a:rPr>
            </a:br>
            <a:r>
              <a:rPr lang="en-US" sz="2400" dirty="0" err="1">
                <a:solidFill>
                  <a:srgbClr val="0070C0"/>
                </a:solidFill>
              </a:rPr>
              <a:t>Жинақ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жасай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білетін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адам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аз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табыспен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де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үлкен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жетістікке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жете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алады</a:t>
            </a:r>
            <a:r>
              <a:rPr lang="en-US" sz="2400" dirty="0">
                <a:solidFill>
                  <a:srgbClr val="0070C0"/>
                </a:solidFill>
              </a:rPr>
              <a:t>. </a:t>
            </a:r>
            <a:r>
              <a:rPr lang="en-US" sz="2400" dirty="0" err="1">
                <a:solidFill>
                  <a:srgbClr val="0070C0"/>
                </a:solidFill>
              </a:rPr>
              <a:t>Ол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қаржылық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қиындықтарға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дайын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болады</a:t>
            </a:r>
            <a:r>
              <a:rPr lang="en-US" sz="2400" dirty="0">
                <a:solidFill>
                  <a:srgbClr val="0070C0"/>
                </a:solidFill>
              </a:rPr>
              <a:t>, </a:t>
            </a:r>
            <a:r>
              <a:rPr lang="en-US" sz="2400" dirty="0" err="1">
                <a:solidFill>
                  <a:srgbClr val="0070C0"/>
                </a:solidFill>
              </a:rPr>
              <a:t>өзіне</a:t>
            </a:r>
            <a:r>
              <a:rPr lang="en-US" sz="2400" dirty="0">
                <a:solidFill>
                  <a:srgbClr val="0070C0"/>
                </a:solidFill>
              </a:rPr>
              <a:t> және </a:t>
            </a:r>
            <a:r>
              <a:rPr lang="en-US" sz="2400" dirty="0" err="1">
                <a:solidFill>
                  <a:srgbClr val="0070C0"/>
                </a:solidFill>
              </a:rPr>
              <a:t>болашағына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сенімді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болады</a:t>
            </a:r>
            <a:r>
              <a:rPr lang="en-US" sz="2400" dirty="0">
                <a:solidFill>
                  <a:srgbClr val="0070C0"/>
                </a:solidFill>
              </a:rPr>
              <a:t>.</a:t>
            </a:r>
          </a:p>
          <a:p>
            <a:pPr lvl="0">
              <a:buSzPts val="1000"/>
              <a:tabLst>
                <a:tab pos="457200" algn="l"/>
              </a:tabLst>
            </a:pP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703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548681"/>
            <a:ext cx="8640960" cy="503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Инвестиция.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жасаудың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негізгі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қағидалары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/>
              <a:t>	</a:t>
            </a:r>
            <a:r>
              <a:rPr lang="en-US" sz="2800" b="1" dirty="0" err="1" smtClean="0"/>
              <a:t>Инвестиция</a:t>
            </a:r>
            <a:r>
              <a:rPr lang="en-US" sz="2800" dirty="0" smtClean="0"/>
              <a:t> </a:t>
            </a:r>
            <a:r>
              <a:rPr lang="en-US" sz="2800" dirty="0"/>
              <a:t>— </a:t>
            </a:r>
            <a:r>
              <a:rPr lang="en-US" sz="2800" dirty="0" err="1"/>
              <a:t>бұл</a:t>
            </a:r>
            <a:r>
              <a:rPr lang="en-US" sz="2800" dirty="0"/>
              <a:t> </a:t>
            </a:r>
            <a:r>
              <a:rPr lang="en-US" sz="2800" dirty="0" err="1"/>
              <a:t>табыс</a:t>
            </a:r>
            <a:r>
              <a:rPr lang="en-US" sz="2800" dirty="0"/>
              <a:t> </a:t>
            </a:r>
            <a:r>
              <a:rPr lang="en-US" sz="2800" dirty="0" err="1"/>
              <a:t>табу</a:t>
            </a:r>
            <a:r>
              <a:rPr lang="en-US" sz="2800" dirty="0"/>
              <a:t> </a:t>
            </a:r>
            <a:r>
              <a:rPr lang="en-US" sz="2800" dirty="0" err="1"/>
              <a:t>немесе</a:t>
            </a:r>
            <a:r>
              <a:rPr lang="en-US" sz="2800" dirty="0"/>
              <a:t> </a:t>
            </a:r>
            <a:r>
              <a:rPr lang="en-US" sz="2800" dirty="0" err="1"/>
              <a:t>капиталды</a:t>
            </a:r>
            <a:r>
              <a:rPr lang="en-US" sz="2800" dirty="0"/>
              <a:t> </a:t>
            </a:r>
            <a:r>
              <a:rPr lang="en-US" sz="2800" dirty="0" err="1"/>
              <a:t>көбейту</a:t>
            </a:r>
            <a:r>
              <a:rPr lang="en-US" sz="2800" dirty="0"/>
              <a:t> </a:t>
            </a:r>
            <a:r>
              <a:rPr lang="en-US" sz="2800" dirty="0" err="1"/>
              <a:t>мақсатында</a:t>
            </a:r>
            <a:r>
              <a:rPr lang="en-US" sz="2800" dirty="0"/>
              <a:t> </a:t>
            </a:r>
            <a:r>
              <a:rPr lang="en-US" sz="2800" dirty="0" err="1"/>
              <a:t>ақша</a:t>
            </a:r>
            <a:r>
              <a:rPr lang="en-US" sz="2800" dirty="0"/>
              <a:t> </a:t>
            </a:r>
            <a:r>
              <a:rPr lang="en-US" sz="2800" dirty="0" err="1"/>
              <a:t>немесе</a:t>
            </a:r>
            <a:r>
              <a:rPr lang="en-US" sz="2800" dirty="0"/>
              <a:t> </a:t>
            </a:r>
            <a:r>
              <a:rPr lang="en-US" sz="2800" dirty="0" err="1"/>
              <a:t>басқа</a:t>
            </a:r>
            <a:r>
              <a:rPr lang="en-US" sz="2800" dirty="0"/>
              <a:t> </a:t>
            </a:r>
            <a:r>
              <a:rPr lang="en-US" sz="2800" dirty="0" err="1"/>
              <a:t>ресурстарды</a:t>
            </a:r>
            <a:r>
              <a:rPr lang="en-US" sz="2800" dirty="0"/>
              <a:t> </a:t>
            </a:r>
            <a:r>
              <a:rPr lang="en-US" sz="2800" dirty="0" err="1"/>
              <a:t>белгілі</a:t>
            </a:r>
            <a:r>
              <a:rPr lang="en-US" sz="2800" dirty="0"/>
              <a:t> </a:t>
            </a:r>
            <a:r>
              <a:rPr lang="en-US" sz="2800" dirty="0" err="1"/>
              <a:t>бір</a:t>
            </a:r>
            <a:r>
              <a:rPr lang="en-US" sz="2800" dirty="0"/>
              <a:t> </a:t>
            </a:r>
            <a:r>
              <a:rPr lang="en-US" sz="2800" dirty="0" err="1"/>
              <a:t>активке</a:t>
            </a:r>
            <a:r>
              <a:rPr lang="en-US" sz="2800" dirty="0"/>
              <a:t> </a:t>
            </a:r>
            <a:r>
              <a:rPr lang="en-US" sz="2800" dirty="0" err="1"/>
              <a:t>салу</a:t>
            </a:r>
            <a:r>
              <a:rPr lang="en-US" sz="2800" dirty="0"/>
              <a:t> </a:t>
            </a:r>
            <a:r>
              <a:rPr lang="en-US" sz="2800" dirty="0" err="1"/>
              <a:t>процесі</a:t>
            </a:r>
            <a:r>
              <a:rPr lang="en-US" sz="2800" dirty="0"/>
              <a:t>. </a:t>
            </a:r>
            <a:r>
              <a:rPr lang="en-US" sz="2800" dirty="0" err="1"/>
              <a:t>Яғни</a:t>
            </a:r>
            <a:r>
              <a:rPr lang="en-US" sz="2800" dirty="0"/>
              <a:t>, </a:t>
            </a:r>
            <a:r>
              <a:rPr lang="en-US" sz="2800" dirty="0" err="1"/>
              <a:t>сіз</a:t>
            </a:r>
            <a:r>
              <a:rPr lang="en-US" sz="2800" dirty="0"/>
              <a:t> </a:t>
            </a:r>
            <a:r>
              <a:rPr lang="en-US" sz="2800" dirty="0" err="1"/>
              <a:t>ақшаңызды</a:t>
            </a:r>
            <a:r>
              <a:rPr lang="en-US" sz="2800" dirty="0"/>
              <a:t> </a:t>
            </a:r>
            <a:r>
              <a:rPr lang="en-US" sz="2800" dirty="0" err="1"/>
              <a:t>жұмыс</a:t>
            </a:r>
            <a:r>
              <a:rPr lang="en-US" sz="2800" dirty="0"/>
              <a:t> </a:t>
            </a:r>
            <a:r>
              <a:rPr lang="en-US" sz="2800" dirty="0" err="1"/>
              <a:t>істетіп</a:t>
            </a:r>
            <a:r>
              <a:rPr lang="en-US" sz="2800" dirty="0"/>
              <a:t>, </a:t>
            </a:r>
            <a:r>
              <a:rPr lang="en-US" sz="2800" dirty="0" err="1"/>
              <a:t>одан</a:t>
            </a:r>
            <a:r>
              <a:rPr lang="en-US" sz="2800" dirty="0"/>
              <a:t> пайда </a:t>
            </a:r>
            <a:r>
              <a:rPr lang="en-US" sz="2800" dirty="0" err="1"/>
              <a:t>табуға</a:t>
            </a:r>
            <a:r>
              <a:rPr lang="en-US" sz="2800" dirty="0"/>
              <a:t> </a:t>
            </a:r>
            <a:r>
              <a:rPr lang="en-US" sz="2800" dirty="0" err="1"/>
              <a:t>ұмтыласыз</a:t>
            </a:r>
            <a:r>
              <a:rPr lang="en-US" sz="2800" dirty="0"/>
              <a:t>.</a:t>
            </a:r>
          </a:p>
          <a:p>
            <a:pPr algn="just"/>
            <a:r>
              <a:rPr lang="ru-RU" sz="2800" i="1" dirty="0" smtClean="0"/>
              <a:t>	</a:t>
            </a:r>
            <a:r>
              <a:rPr lang="en-US" sz="2800" i="1" dirty="0" err="1" smtClean="0"/>
              <a:t>Қарапайым</a:t>
            </a:r>
            <a:r>
              <a:rPr lang="en-US" sz="2800" i="1" dirty="0" smtClean="0"/>
              <a:t> </a:t>
            </a:r>
            <a:r>
              <a:rPr lang="en-US" sz="2800" i="1" dirty="0" err="1"/>
              <a:t>тілмен</a:t>
            </a:r>
            <a:r>
              <a:rPr lang="en-US" sz="2800" i="1" dirty="0"/>
              <a:t>:</a:t>
            </a:r>
          </a:p>
          <a:p>
            <a:pPr algn="just"/>
            <a:r>
              <a:rPr lang="ru-RU" sz="2800" dirty="0" smtClean="0"/>
              <a:t>	</a:t>
            </a:r>
            <a:r>
              <a:rPr lang="en-US" sz="2800" dirty="0" err="1" smtClean="0"/>
              <a:t>Инвестиция</a:t>
            </a:r>
            <a:r>
              <a:rPr lang="en-US" sz="2800" dirty="0" smtClean="0"/>
              <a:t> </a:t>
            </a:r>
            <a:r>
              <a:rPr lang="en-US" sz="2800" dirty="0"/>
              <a:t>— </a:t>
            </a:r>
            <a:r>
              <a:rPr lang="en-US" sz="2800" dirty="0" err="1"/>
              <a:t>бұл</a:t>
            </a:r>
            <a:r>
              <a:rPr lang="en-US" sz="2800" dirty="0"/>
              <a:t> </a:t>
            </a:r>
            <a:r>
              <a:rPr lang="en-US" sz="2800" dirty="0" err="1"/>
              <a:t>бүгінгі</a:t>
            </a:r>
            <a:r>
              <a:rPr lang="en-US" sz="2800" dirty="0"/>
              <a:t> </a:t>
            </a:r>
            <a:r>
              <a:rPr lang="en-US" sz="2800" dirty="0" err="1"/>
              <a:t>ақшаңызды</a:t>
            </a:r>
            <a:r>
              <a:rPr lang="en-US" sz="2800" dirty="0"/>
              <a:t> </a:t>
            </a:r>
            <a:r>
              <a:rPr lang="en-US" sz="2800" dirty="0" err="1"/>
              <a:t>болашақта</a:t>
            </a:r>
            <a:r>
              <a:rPr lang="en-US" sz="2800" dirty="0"/>
              <a:t> </a:t>
            </a:r>
            <a:r>
              <a:rPr lang="en-US" sz="2800" b="1" dirty="0" err="1"/>
              <a:t>көбірек</a:t>
            </a:r>
            <a:r>
              <a:rPr lang="en-US" sz="2800" b="1" dirty="0"/>
              <a:t> </a:t>
            </a:r>
            <a:r>
              <a:rPr lang="en-US" sz="2800" b="1" dirty="0" err="1"/>
              <a:t>ақша</a:t>
            </a:r>
            <a:r>
              <a:rPr lang="en-US" sz="2800" dirty="0"/>
              <a:t> </a:t>
            </a:r>
            <a:r>
              <a:rPr lang="en-US" sz="2800" dirty="0" err="1"/>
              <a:t>қылып</a:t>
            </a:r>
            <a:r>
              <a:rPr lang="en-US" sz="2800" dirty="0"/>
              <a:t> </a:t>
            </a:r>
            <a:r>
              <a:rPr lang="en-US" sz="2800" dirty="0" err="1"/>
              <a:t>қайтарудың</a:t>
            </a:r>
            <a:r>
              <a:rPr lang="en-US" sz="2800" dirty="0"/>
              <a:t> </a:t>
            </a:r>
            <a:r>
              <a:rPr lang="en-US" sz="2800" dirty="0" err="1"/>
              <a:t>бір</a:t>
            </a:r>
            <a:r>
              <a:rPr lang="en-US" sz="2800" dirty="0"/>
              <a:t> </a:t>
            </a:r>
            <a:r>
              <a:rPr lang="en-US" sz="2800" dirty="0" err="1"/>
              <a:t>жолы</a:t>
            </a:r>
            <a:r>
              <a:rPr lang="en-US" sz="2800" dirty="0"/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078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731224" cy="5477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28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Неге инвестиция </a:t>
            </a:r>
            <a:r>
              <a:rPr lang="ru-RU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8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800" b="1" kern="0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endParaRPr lang="en-US" sz="2800" b="1" kern="0" dirty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dirty="0" smtClean="0">
                <a:ea typeface="Times New Roman" panose="02020603050405020304" pitchFamily="18" charset="0"/>
              </a:rPr>
              <a:t>- </a:t>
            </a:r>
            <a:r>
              <a:rPr lang="ru-RU" sz="2800" b="1" dirty="0" err="1" smtClean="0">
                <a:ea typeface="Times New Roman" panose="02020603050405020304" pitchFamily="18" charset="0"/>
              </a:rPr>
              <a:t>Пассивті</a:t>
            </a:r>
            <a:r>
              <a:rPr lang="ru-RU" sz="2800" b="1" dirty="0" smtClean="0"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ea typeface="Times New Roman" panose="02020603050405020304" pitchFamily="18" charset="0"/>
              </a:rPr>
              <a:t>табыс</a:t>
            </a:r>
            <a:r>
              <a:rPr lang="ru-RU" sz="2800" b="1" dirty="0"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ea typeface="Times New Roman" panose="02020603050405020304" pitchFamily="18" charset="0"/>
              </a:rPr>
              <a:t>көзі</a:t>
            </a:r>
            <a:r>
              <a:rPr lang="ru-RU" sz="2800" b="1" dirty="0"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ea typeface="Times New Roman" panose="02020603050405020304" pitchFamily="18" charset="0"/>
              </a:rPr>
              <a:t>қалыптастыру</a:t>
            </a:r>
            <a:r>
              <a:rPr lang="ru-RU" sz="2800" dirty="0">
                <a:ea typeface="Times New Roman" panose="02020603050405020304" pitchFamily="18" charset="0"/>
              </a:rPr>
              <a:t/>
            </a:r>
            <a:br>
              <a:rPr lang="ru-RU" sz="2800" dirty="0">
                <a:ea typeface="Times New Roman" panose="02020603050405020304" pitchFamily="18" charset="0"/>
              </a:rPr>
            </a:br>
            <a:r>
              <a:rPr lang="ru-RU" sz="2800" dirty="0" err="1">
                <a:ea typeface="Times New Roman" panose="02020603050405020304" pitchFamily="18" charset="0"/>
              </a:rPr>
              <a:t>Ақшаңыз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өздігінен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жұмыс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істеп</a:t>
            </a:r>
            <a:r>
              <a:rPr lang="ru-RU" sz="2800" dirty="0"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ea typeface="Times New Roman" panose="02020603050405020304" pitchFamily="18" charset="0"/>
              </a:rPr>
              <a:t>кіріс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әкеледі</a:t>
            </a:r>
            <a:r>
              <a:rPr lang="ru-RU" sz="2800" dirty="0">
                <a:ea typeface="Times New Roman" panose="02020603050405020304" pitchFamily="18" charset="0"/>
              </a:rPr>
              <a:t>.</a:t>
            </a:r>
            <a:endParaRPr lang="en-US" sz="2800" dirty="0"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dirty="0" smtClean="0">
                <a:ea typeface="Times New Roman" panose="02020603050405020304" pitchFamily="18" charset="0"/>
              </a:rPr>
              <a:t>- </a:t>
            </a:r>
            <a:r>
              <a:rPr lang="ru-RU" sz="2800" b="1" dirty="0" err="1" smtClean="0">
                <a:ea typeface="Times New Roman" panose="02020603050405020304" pitchFamily="18" charset="0"/>
              </a:rPr>
              <a:t>Инфляциядан</a:t>
            </a:r>
            <a:r>
              <a:rPr lang="ru-RU" sz="2800" b="1" dirty="0" smtClean="0"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ea typeface="Times New Roman" panose="02020603050405020304" pitchFamily="18" charset="0"/>
              </a:rPr>
              <a:t>қорғану</a:t>
            </a:r>
            <a:r>
              <a:rPr lang="ru-RU" sz="2800" dirty="0">
                <a:ea typeface="Times New Roman" panose="02020603050405020304" pitchFamily="18" charset="0"/>
              </a:rPr>
              <a:t/>
            </a:r>
            <a:br>
              <a:rPr lang="ru-RU" sz="2800" dirty="0">
                <a:ea typeface="Times New Roman" panose="02020603050405020304" pitchFamily="18" charset="0"/>
              </a:rPr>
            </a:br>
            <a:r>
              <a:rPr lang="ru-RU" sz="2800" dirty="0" err="1">
                <a:ea typeface="Times New Roman" panose="02020603050405020304" pitchFamily="18" charset="0"/>
              </a:rPr>
              <a:t>Ақшаның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құнсыздануына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қарсы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тұру</a:t>
            </a:r>
            <a:r>
              <a:rPr lang="ru-RU" sz="2800" dirty="0">
                <a:ea typeface="Times New Roman" panose="02020603050405020304" pitchFamily="18" charset="0"/>
              </a:rPr>
              <a:t> үшін </a:t>
            </a:r>
            <a:r>
              <a:rPr lang="ru-RU" sz="2800" dirty="0" err="1">
                <a:ea typeface="Times New Roman" panose="02020603050405020304" pitchFamily="18" charset="0"/>
              </a:rPr>
              <a:t>қаражатты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активтерге</a:t>
            </a:r>
            <a:r>
              <a:rPr lang="ru-RU" sz="2800" dirty="0">
                <a:ea typeface="Times New Roman" panose="02020603050405020304" pitchFamily="18" charset="0"/>
              </a:rPr>
              <a:t> салу </a:t>
            </a:r>
            <a:r>
              <a:rPr lang="ru-RU" sz="2800" dirty="0" err="1">
                <a:ea typeface="Times New Roman" panose="02020603050405020304" pitchFamily="18" charset="0"/>
              </a:rPr>
              <a:t>қажет</a:t>
            </a:r>
            <a:r>
              <a:rPr lang="ru-RU" sz="2800" dirty="0">
                <a:ea typeface="Times New Roman" panose="02020603050405020304" pitchFamily="18" charset="0"/>
              </a:rPr>
              <a:t>.</a:t>
            </a:r>
            <a:endParaRPr lang="en-US" sz="2800" dirty="0"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dirty="0" smtClean="0">
                <a:ea typeface="Times New Roman" panose="02020603050405020304" pitchFamily="18" charset="0"/>
              </a:rPr>
              <a:t>- </a:t>
            </a:r>
            <a:r>
              <a:rPr lang="ru-RU" sz="2800" b="1" dirty="0" err="1" smtClean="0">
                <a:ea typeface="Times New Roman" panose="02020603050405020304" pitchFamily="18" charset="0"/>
              </a:rPr>
              <a:t>Қаржылық</a:t>
            </a:r>
            <a:r>
              <a:rPr lang="ru-RU" sz="2800" b="1" dirty="0" smtClean="0"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ea typeface="Times New Roman" panose="02020603050405020304" pitchFamily="18" charset="0"/>
              </a:rPr>
              <a:t>еркіндікке</a:t>
            </a:r>
            <a:r>
              <a:rPr lang="ru-RU" sz="2800" b="1" dirty="0"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ea typeface="Times New Roman" panose="02020603050405020304" pitchFamily="18" charset="0"/>
              </a:rPr>
              <a:t>жету</a:t>
            </a:r>
            <a:r>
              <a:rPr lang="ru-RU" sz="2800" dirty="0">
                <a:ea typeface="Times New Roman" panose="02020603050405020304" pitchFamily="18" charset="0"/>
              </a:rPr>
              <a:t/>
            </a:r>
            <a:br>
              <a:rPr lang="ru-RU" sz="2800" dirty="0">
                <a:ea typeface="Times New Roman" panose="02020603050405020304" pitchFamily="18" charset="0"/>
              </a:rPr>
            </a:br>
            <a:r>
              <a:rPr lang="ru-RU" sz="2800" dirty="0" err="1">
                <a:ea typeface="Times New Roman" panose="02020603050405020304" pitchFamily="18" charset="0"/>
              </a:rPr>
              <a:t>Жұмыс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істемей-ақ</a:t>
            </a:r>
            <a:r>
              <a:rPr lang="ru-RU" sz="2800" dirty="0"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ea typeface="Times New Roman" panose="02020603050405020304" pitchFamily="18" charset="0"/>
              </a:rPr>
              <a:t>тұрақты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табыс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табуға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болады</a:t>
            </a:r>
            <a:r>
              <a:rPr lang="ru-RU" sz="2800" dirty="0">
                <a:ea typeface="Times New Roman" panose="02020603050405020304" pitchFamily="18" charset="0"/>
              </a:rPr>
              <a:t>.</a:t>
            </a:r>
            <a:endParaRPr lang="en-US" sz="2800" dirty="0"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dirty="0" smtClean="0">
                <a:ea typeface="Times New Roman" panose="02020603050405020304" pitchFamily="18" charset="0"/>
              </a:rPr>
              <a:t>- </a:t>
            </a:r>
            <a:r>
              <a:rPr lang="ru-RU" sz="2800" b="1" dirty="0" err="1" smtClean="0">
                <a:ea typeface="Times New Roman" panose="02020603050405020304" pitchFamily="18" charset="0"/>
              </a:rPr>
              <a:t>Болашаққа</a:t>
            </a:r>
            <a:r>
              <a:rPr lang="ru-RU" sz="2800" b="1" dirty="0" smtClean="0"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ea typeface="Times New Roman" panose="02020603050405020304" pitchFamily="18" charset="0"/>
              </a:rPr>
              <a:t>сенімділік</a:t>
            </a:r>
            <a:r>
              <a:rPr lang="ru-RU" sz="2800" dirty="0">
                <a:ea typeface="Times New Roman" panose="02020603050405020304" pitchFamily="18" charset="0"/>
              </a:rPr>
              <a:t/>
            </a:r>
            <a:br>
              <a:rPr lang="ru-RU" sz="2800" dirty="0">
                <a:ea typeface="Times New Roman" panose="02020603050405020304" pitchFamily="18" charset="0"/>
              </a:rPr>
            </a:br>
            <a:r>
              <a:rPr lang="ru-RU" sz="2800" dirty="0" err="1">
                <a:ea typeface="Times New Roman" panose="02020603050405020304" pitchFamily="18" charset="0"/>
              </a:rPr>
              <a:t>Зейнет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жасына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дейін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немесе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кейін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табыс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көзі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ретінде</a:t>
            </a:r>
            <a:r>
              <a:rPr lang="ru-RU" sz="2800" dirty="0">
                <a:ea typeface="Times New Roman" panose="02020603050405020304" pitchFamily="18" charset="0"/>
              </a:rPr>
              <a:t>.</a:t>
            </a:r>
            <a:endParaRPr lang="en-US" sz="2800" dirty="0"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dirty="0" smtClean="0">
                <a:ea typeface="Times New Roman" panose="02020603050405020304" pitchFamily="18" charset="0"/>
              </a:rPr>
              <a:t>- </a:t>
            </a:r>
            <a:r>
              <a:rPr lang="en-US" sz="2800" b="1" dirty="0" err="1" smtClean="0">
                <a:ea typeface="Times New Roman" panose="02020603050405020304" pitchFamily="18" charset="0"/>
              </a:rPr>
              <a:t>Балаларыңыздың</a:t>
            </a:r>
            <a:r>
              <a:rPr lang="en-US" sz="2800" b="1" dirty="0" smtClean="0"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a typeface="Times New Roman" panose="02020603050405020304" pitchFamily="18" charset="0"/>
              </a:rPr>
              <a:t>болашағы</a:t>
            </a:r>
            <a:r>
              <a:rPr lang="en-US" sz="2800" b="1" dirty="0">
                <a:ea typeface="Times New Roman" panose="02020603050405020304" pitchFamily="18" charset="0"/>
              </a:rPr>
              <a:t> үшін </a:t>
            </a:r>
            <a:r>
              <a:rPr lang="en-US" sz="2800" b="1" dirty="0" err="1">
                <a:ea typeface="Times New Roman" panose="02020603050405020304" pitchFamily="18" charset="0"/>
              </a:rPr>
              <a:t>капитал</a:t>
            </a:r>
            <a:r>
              <a:rPr lang="en-US" sz="2800" b="1" dirty="0"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a typeface="Times New Roman" panose="02020603050405020304" pitchFamily="18" charset="0"/>
              </a:rPr>
              <a:t>жинау</a:t>
            </a:r>
            <a:endParaRPr lang="en-US" sz="28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746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59" y="260648"/>
            <a:ext cx="4335709" cy="522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Инвестиция</a:t>
            </a:r>
            <a:r>
              <a:rPr lang="en-US" sz="28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en-US" sz="2800" b="1" kern="0" dirty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528013"/>
              </p:ext>
            </p:extLst>
          </p:nvPr>
        </p:nvGraphicFramePr>
        <p:xfrm>
          <a:off x="107502" y="782907"/>
          <a:ext cx="9036497" cy="5959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2594">
                  <a:extLst>
                    <a:ext uri="{9D8B030D-6E8A-4147-A177-3AD203B41FA5}">
                      <a16:colId xmlns:a16="http://schemas.microsoft.com/office/drawing/2014/main" xmlns="" val="815608118"/>
                    </a:ext>
                  </a:extLst>
                </a:gridCol>
                <a:gridCol w="3832592">
                  <a:extLst>
                    <a:ext uri="{9D8B030D-6E8A-4147-A177-3AD203B41FA5}">
                      <a16:colId xmlns:a16="http://schemas.microsoft.com/office/drawing/2014/main" xmlns="" val="2722761588"/>
                    </a:ext>
                  </a:extLst>
                </a:gridCol>
                <a:gridCol w="1621481">
                  <a:extLst>
                    <a:ext uri="{9D8B030D-6E8A-4147-A177-3AD203B41FA5}">
                      <a16:colId xmlns:a16="http://schemas.microsoft.com/office/drawing/2014/main" xmlns="" val="3140665323"/>
                    </a:ext>
                  </a:extLst>
                </a:gridCol>
                <a:gridCol w="1739830">
                  <a:extLst>
                    <a:ext uri="{9D8B030D-6E8A-4147-A177-3AD203B41FA5}">
                      <a16:colId xmlns:a16="http://schemas.microsoft.com/office/drawing/2014/main" xmlns="" val="1785365898"/>
                    </a:ext>
                  </a:extLst>
                </a:gridCol>
              </a:tblGrid>
              <a:tr h="2997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Түрі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Сипаттамасы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Тәуекел деңгейі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Мерзімі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2013973987"/>
                  </a:ext>
                </a:extLst>
              </a:tr>
              <a:tr h="505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Банктік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депозит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</a:rPr>
                        <a:t>Ақшаны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банкке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салып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ru-RU" sz="1800" dirty="0" err="1">
                          <a:effectLst/>
                        </a:rPr>
                        <a:t>пайыз</a:t>
                      </a:r>
                      <a:r>
                        <a:rPr lang="ru-RU" sz="1800" dirty="0">
                          <a:effectLst/>
                        </a:rPr>
                        <a:t> алу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Төмен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Қысқа/орта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786149179"/>
                  </a:ext>
                </a:extLst>
              </a:tr>
              <a:tr h="7627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Акциялар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</a:rPr>
                        <a:t>Компанияның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бір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бөлігіне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ие</a:t>
                      </a:r>
                      <a:r>
                        <a:rPr lang="ru-RU" sz="1800" dirty="0">
                          <a:effectLst/>
                        </a:rPr>
                        <a:t> болу, дивиденд алу </a:t>
                      </a:r>
                      <a:r>
                        <a:rPr lang="ru-RU" sz="1800" dirty="0" err="1">
                          <a:effectLst/>
                        </a:rPr>
                        <a:t>немесе</a:t>
                      </a:r>
                      <a:r>
                        <a:rPr lang="ru-RU" sz="1800" dirty="0">
                          <a:effectLst/>
                        </a:rPr>
                        <a:t> бағасы </a:t>
                      </a:r>
                      <a:r>
                        <a:rPr lang="ru-RU" sz="1800" dirty="0" err="1">
                          <a:effectLst/>
                        </a:rPr>
                        <a:t>өссе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сату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Орташа</a:t>
                      </a:r>
                      <a:r>
                        <a:rPr lang="en-US" sz="1800" dirty="0">
                          <a:effectLst/>
                        </a:rPr>
                        <a:t>/жоғары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Орта</a:t>
                      </a:r>
                      <a:r>
                        <a:rPr lang="en-US" sz="1800" dirty="0">
                          <a:effectLst/>
                        </a:rPr>
                        <a:t>/</a:t>
                      </a:r>
                      <a:r>
                        <a:rPr lang="en-US" sz="1800" dirty="0" err="1">
                          <a:effectLst/>
                        </a:rPr>
                        <a:t>ұзақ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260490461"/>
                  </a:ext>
                </a:extLst>
              </a:tr>
              <a:tr h="6892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Облигациялар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Компания немесе үкімет берген қарыз құжаты, тұрақты пайыз төлейді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Орташа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Орта</a:t>
                      </a:r>
                      <a:r>
                        <a:rPr lang="en-US" sz="1800" dirty="0">
                          <a:effectLst/>
                        </a:rPr>
                        <a:t>/</a:t>
                      </a:r>
                      <a:r>
                        <a:rPr lang="en-US" sz="1800" dirty="0" err="1">
                          <a:effectLst/>
                        </a:rPr>
                        <a:t>ұзақ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2343934303"/>
                  </a:ext>
                </a:extLst>
              </a:tr>
              <a:tr h="5513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Жылжымайтын мүлік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Пәтер, үй, жер сатып алып, жалға беру немесе сату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Орта</a:t>
                      </a:r>
                      <a:r>
                        <a:rPr lang="en-US" sz="1800" dirty="0">
                          <a:effectLst/>
                        </a:rPr>
                        <a:t>/жоғары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Ұзақ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3504810147"/>
                  </a:ext>
                </a:extLst>
              </a:tr>
              <a:tr h="6892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Алтын және бағалы металдар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</a:rPr>
                        <a:t>Ақшаны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құндылығы</a:t>
                      </a:r>
                      <a:r>
                        <a:rPr lang="ru-RU" sz="1800" dirty="0">
                          <a:effectLst/>
                        </a:rPr>
                        <a:t> жоғары </a:t>
                      </a:r>
                      <a:r>
                        <a:rPr lang="ru-RU" sz="1800" dirty="0" err="1">
                          <a:effectLst/>
                        </a:rPr>
                        <a:t>активке</a:t>
                      </a:r>
                      <a:r>
                        <a:rPr lang="ru-RU" sz="1800" dirty="0">
                          <a:effectLst/>
                        </a:rPr>
                        <a:t> салу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Орташа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Орта</a:t>
                      </a:r>
                      <a:r>
                        <a:rPr lang="en-US" sz="1800" dirty="0">
                          <a:effectLst/>
                        </a:rPr>
                        <a:t>/</a:t>
                      </a:r>
                      <a:r>
                        <a:rPr lang="en-US" sz="1800" dirty="0" err="1">
                          <a:effectLst/>
                        </a:rPr>
                        <a:t>ұзақ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279593760"/>
                  </a:ext>
                </a:extLst>
              </a:tr>
              <a:tr h="620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Бизнеске инвестиция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Жеке кәсіп ашу немесе біреудің бизнесіне үлес қосу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Жоғары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Ұзақ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4058527792"/>
                  </a:ext>
                </a:extLst>
              </a:tr>
              <a:tr h="14805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ПИФ (пайлық инвестициялық қорлар)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Мамандар басқаратын инвестициялық портфельге салым салу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Орташа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</a:rPr>
                        <a:t>Орта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806558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2037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633171"/>
            <a:ext cx="8856984" cy="5658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4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Инвестиция</a:t>
            </a:r>
            <a:r>
              <a:rPr lang="en-US" sz="24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жасаудың</a:t>
            </a:r>
            <a:r>
              <a:rPr lang="en-US" sz="24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негізгі </a:t>
            </a:r>
            <a:r>
              <a:rPr lang="en-US" sz="2400" b="1" kern="0" dirty="0" err="1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қағидалары</a:t>
            </a:r>
            <a:endParaRPr lang="en-US" sz="2400" b="1" kern="0" dirty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dirty="0" smtClean="0">
                <a:ea typeface="Times New Roman" panose="02020603050405020304" pitchFamily="18" charset="0"/>
              </a:rPr>
              <a:t>1. </a:t>
            </a:r>
            <a:r>
              <a:rPr lang="en-US" sz="2400" b="1" dirty="0" smtClean="0">
                <a:ea typeface="Times New Roman" panose="02020603050405020304" pitchFamily="18" charset="0"/>
              </a:rPr>
              <a:t>"</a:t>
            </a:r>
            <a:r>
              <a:rPr lang="en-US" sz="2400" b="1" dirty="0" err="1" smtClean="0">
                <a:ea typeface="Times New Roman" panose="02020603050405020304" pitchFamily="18" charset="0"/>
              </a:rPr>
              <a:t>Барлық</a:t>
            </a:r>
            <a:r>
              <a:rPr lang="en-US" sz="2400" b="1" dirty="0" smtClean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жұмыртқаны</a:t>
            </a:r>
            <a:r>
              <a:rPr lang="en-US" sz="2400" b="1" dirty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бір</a:t>
            </a:r>
            <a:r>
              <a:rPr lang="en-US" sz="2400" b="1" dirty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себетке</a:t>
            </a:r>
            <a:r>
              <a:rPr lang="en-US" sz="2400" b="1" dirty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салма</a:t>
            </a:r>
            <a:r>
              <a:rPr lang="en-US" sz="2400" b="1" dirty="0">
                <a:ea typeface="Times New Roman" panose="02020603050405020304" pitchFamily="18" charset="0"/>
              </a:rPr>
              <a:t>"</a:t>
            </a:r>
            <a:r>
              <a:rPr lang="en-US" sz="2400" dirty="0">
                <a:ea typeface="Times New Roman" panose="02020603050405020304" pitchFamily="18" charset="0"/>
              </a:rPr>
              <a:t/>
            </a:r>
            <a:br>
              <a:rPr lang="en-US" sz="2400" dirty="0">
                <a:ea typeface="Times New Roman" panose="02020603050405020304" pitchFamily="18" charset="0"/>
              </a:rPr>
            </a:br>
            <a:r>
              <a:rPr lang="en-US" sz="2400" dirty="0" err="1">
                <a:ea typeface="Times New Roman" panose="02020603050405020304" pitchFamily="18" charset="0"/>
              </a:rPr>
              <a:t>Яғни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барлық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ақшаңызды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бір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активке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салмаңыз</a:t>
            </a:r>
            <a:r>
              <a:rPr lang="en-US" sz="2400" dirty="0">
                <a:ea typeface="Times New Roman" panose="02020603050405020304" pitchFamily="18" charset="0"/>
              </a:rPr>
              <a:t> – </a:t>
            </a:r>
            <a:r>
              <a:rPr lang="en-US" sz="2400" dirty="0" err="1">
                <a:ea typeface="Times New Roman" panose="02020603050405020304" pitchFamily="18" charset="0"/>
              </a:rPr>
              <a:t>әртараптандыру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маңызды</a:t>
            </a:r>
            <a:r>
              <a:rPr lang="en-US" sz="2400" dirty="0"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dirty="0" smtClean="0">
                <a:ea typeface="Times New Roman" panose="02020603050405020304" pitchFamily="18" charset="0"/>
              </a:rPr>
              <a:t>2. </a:t>
            </a:r>
            <a:r>
              <a:rPr lang="en-US" sz="2400" b="1" dirty="0" err="1" smtClean="0">
                <a:ea typeface="Times New Roman" panose="02020603050405020304" pitchFamily="18" charset="0"/>
              </a:rPr>
              <a:t>Ұзақ</a:t>
            </a:r>
            <a:r>
              <a:rPr lang="en-US" sz="2400" b="1" dirty="0" smtClean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мерзімді</a:t>
            </a:r>
            <a:r>
              <a:rPr lang="en-US" sz="2400" b="1" dirty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көзқарас</a:t>
            </a:r>
            <a:r>
              <a:rPr lang="en-US" sz="2400" dirty="0">
                <a:ea typeface="Times New Roman" panose="02020603050405020304" pitchFamily="18" charset="0"/>
              </a:rPr>
              <a:t/>
            </a:r>
            <a:br>
              <a:rPr lang="en-US" sz="2400" dirty="0">
                <a:ea typeface="Times New Roman" panose="02020603050405020304" pitchFamily="18" charset="0"/>
              </a:rPr>
            </a:br>
            <a:r>
              <a:rPr lang="en-US" sz="2400" dirty="0" err="1">
                <a:ea typeface="Times New Roman" panose="02020603050405020304" pitchFamily="18" charset="0"/>
              </a:rPr>
              <a:t>Инвестиция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бір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күнде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байытуы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мүмкін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емес</a:t>
            </a:r>
            <a:r>
              <a:rPr lang="en-US" sz="2400" dirty="0">
                <a:ea typeface="Times New Roman" panose="02020603050405020304" pitchFamily="18" charset="0"/>
              </a:rPr>
              <a:t>. </a:t>
            </a:r>
            <a:r>
              <a:rPr lang="en-US" sz="2400" dirty="0" err="1">
                <a:ea typeface="Times New Roman" panose="02020603050405020304" pitchFamily="18" charset="0"/>
              </a:rPr>
              <a:t>Уақыт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пен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сабыр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қажет</a:t>
            </a:r>
            <a:r>
              <a:rPr lang="en-US" sz="2400" dirty="0"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dirty="0" smtClean="0">
                <a:ea typeface="Times New Roman" panose="02020603050405020304" pitchFamily="18" charset="0"/>
              </a:rPr>
              <a:t>3. </a:t>
            </a:r>
            <a:r>
              <a:rPr lang="en-US" sz="2400" b="1" dirty="0" err="1" smtClean="0">
                <a:ea typeface="Times New Roman" panose="02020603050405020304" pitchFamily="18" charset="0"/>
              </a:rPr>
              <a:t>Тәуекелді</a:t>
            </a:r>
            <a:r>
              <a:rPr lang="en-US" sz="2400" b="1" dirty="0" smtClean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түсіну</a:t>
            </a:r>
            <a:r>
              <a:rPr lang="en-US" sz="2400" b="1" dirty="0">
                <a:ea typeface="Times New Roman" panose="02020603050405020304" pitchFamily="18" charset="0"/>
              </a:rPr>
              <a:t> және </a:t>
            </a:r>
            <a:r>
              <a:rPr lang="en-US" sz="2400" b="1" dirty="0" err="1">
                <a:ea typeface="Times New Roman" panose="02020603050405020304" pitchFamily="18" charset="0"/>
              </a:rPr>
              <a:t>басқару</a:t>
            </a:r>
            <a:r>
              <a:rPr lang="en-US" sz="2400" dirty="0">
                <a:ea typeface="Times New Roman" panose="02020603050405020304" pitchFamily="18" charset="0"/>
              </a:rPr>
              <a:t/>
            </a:r>
            <a:br>
              <a:rPr lang="en-US" sz="2400" dirty="0">
                <a:ea typeface="Times New Roman" panose="02020603050405020304" pitchFamily="18" charset="0"/>
              </a:rPr>
            </a:br>
            <a:r>
              <a:rPr lang="en-US" sz="2400" dirty="0">
                <a:ea typeface="Times New Roman" panose="02020603050405020304" pitchFamily="18" charset="0"/>
              </a:rPr>
              <a:t>Жоғары </a:t>
            </a:r>
            <a:r>
              <a:rPr lang="en-US" sz="2400" dirty="0" err="1">
                <a:ea typeface="Times New Roman" panose="02020603050405020304" pitchFamily="18" charset="0"/>
              </a:rPr>
              <a:t>табыс</a:t>
            </a:r>
            <a:r>
              <a:rPr lang="en-US" sz="2400" dirty="0">
                <a:ea typeface="Times New Roman" panose="02020603050405020304" pitchFamily="18" charset="0"/>
              </a:rPr>
              <a:t> – жоғары </a:t>
            </a:r>
            <a:r>
              <a:rPr lang="en-US" sz="2400" dirty="0" err="1">
                <a:ea typeface="Times New Roman" panose="02020603050405020304" pitchFamily="18" charset="0"/>
              </a:rPr>
              <a:t>тәуекел</a:t>
            </a:r>
            <a:r>
              <a:rPr lang="en-US" sz="2400" dirty="0">
                <a:ea typeface="Times New Roman" panose="02020603050405020304" pitchFamily="18" charset="0"/>
              </a:rPr>
              <a:t>. </a:t>
            </a:r>
            <a:r>
              <a:rPr lang="en-US" sz="2400" dirty="0" err="1">
                <a:ea typeface="Times New Roman" panose="02020603050405020304" pitchFamily="18" charset="0"/>
              </a:rPr>
              <a:t>Сондықтан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қаржыңызды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тәуекелге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байланысты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бөліңіз</a:t>
            </a:r>
            <a:r>
              <a:rPr lang="en-US" sz="2400" dirty="0"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dirty="0" smtClean="0">
                <a:ea typeface="Times New Roman" panose="02020603050405020304" pitchFamily="18" charset="0"/>
              </a:rPr>
              <a:t>4. </a:t>
            </a:r>
            <a:r>
              <a:rPr lang="en-US" sz="2400" b="1" dirty="0" err="1" smtClean="0">
                <a:ea typeface="Times New Roman" panose="02020603050405020304" pitchFamily="18" charset="0"/>
              </a:rPr>
              <a:t>Қаржылық</a:t>
            </a:r>
            <a:r>
              <a:rPr lang="en-US" sz="2400" b="1" dirty="0" smtClean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сауаттылықты</a:t>
            </a:r>
            <a:r>
              <a:rPr lang="en-US" sz="2400" b="1" dirty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арттыру</a:t>
            </a:r>
            <a:r>
              <a:rPr lang="en-US" sz="2400" dirty="0">
                <a:ea typeface="Times New Roman" panose="02020603050405020304" pitchFamily="18" charset="0"/>
              </a:rPr>
              <a:t/>
            </a:r>
            <a:br>
              <a:rPr lang="en-US" sz="2400" dirty="0">
                <a:ea typeface="Times New Roman" panose="02020603050405020304" pitchFamily="18" charset="0"/>
              </a:rPr>
            </a:br>
            <a:r>
              <a:rPr lang="en-US" sz="2400" dirty="0" err="1">
                <a:ea typeface="Times New Roman" panose="02020603050405020304" pitchFamily="18" charset="0"/>
              </a:rPr>
              <a:t>Инвестиция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жасамас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бұрын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зерттеңіз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оқыңыз</a:t>
            </a:r>
            <a:r>
              <a:rPr lang="en-US" sz="2400" dirty="0"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</a:rPr>
              <a:t>кеңес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алыңыз</a:t>
            </a:r>
            <a:r>
              <a:rPr lang="en-US" sz="2400" dirty="0"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dirty="0" smtClean="0">
                <a:ea typeface="Times New Roman" panose="02020603050405020304" pitchFamily="18" charset="0"/>
              </a:rPr>
              <a:t>5. </a:t>
            </a:r>
            <a:r>
              <a:rPr lang="en-US" sz="2400" b="1" dirty="0" err="1" smtClean="0">
                <a:ea typeface="Times New Roman" panose="02020603050405020304" pitchFamily="18" charset="0"/>
              </a:rPr>
              <a:t>Алдымен</a:t>
            </a:r>
            <a:r>
              <a:rPr lang="en-US" sz="2400" b="1" dirty="0" smtClean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шұғыл</a:t>
            </a:r>
            <a:r>
              <a:rPr lang="en-US" sz="2400" b="1" dirty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қор</a:t>
            </a:r>
            <a:r>
              <a:rPr lang="en-US" sz="2400" b="1" dirty="0"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a typeface="Times New Roman" panose="02020603050405020304" pitchFamily="18" charset="0"/>
              </a:rPr>
              <a:t>құрыңыз</a:t>
            </a:r>
            <a:r>
              <a:rPr lang="en-US" sz="2400" dirty="0">
                <a:ea typeface="Times New Roman" panose="02020603050405020304" pitchFamily="18" charset="0"/>
              </a:rPr>
              <a:t/>
            </a:r>
            <a:br>
              <a:rPr lang="en-US" sz="2400" dirty="0">
                <a:ea typeface="Times New Roman" panose="02020603050405020304" pitchFamily="18" charset="0"/>
              </a:rPr>
            </a:br>
            <a:r>
              <a:rPr lang="en-US" sz="2400" dirty="0" err="1">
                <a:ea typeface="Times New Roman" panose="02020603050405020304" pitchFamily="18" charset="0"/>
              </a:rPr>
              <a:t>Инвестицияға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кіріспес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бұрын</a:t>
            </a:r>
            <a:r>
              <a:rPr lang="en-US" sz="2400" dirty="0">
                <a:ea typeface="Times New Roman" panose="02020603050405020304" pitchFamily="18" charset="0"/>
              </a:rPr>
              <a:t> 3–6 </a:t>
            </a:r>
            <a:r>
              <a:rPr lang="en-US" sz="2400" dirty="0" err="1">
                <a:ea typeface="Times New Roman" panose="02020603050405020304" pitchFamily="18" charset="0"/>
              </a:rPr>
              <a:t>айлық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шұғыл</a:t>
            </a:r>
            <a:r>
              <a:rPr lang="en-US" sz="2400" dirty="0"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</a:rPr>
              <a:t>қор</a:t>
            </a:r>
            <a:r>
              <a:rPr lang="en-US" sz="2400" dirty="0">
                <a:ea typeface="Times New Roman" panose="02020603050405020304" pitchFamily="18" charset="0"/>
              </a:rPr>
              <a:t> болуы </a:t>
            </a:r>
            <a:r>
              <a:rPr lang="en-US" sz="2400" dirty="0" err="1">
                <a:ea typeface="Times New Roman" panose="02020603050405020304" pitchFamily="18" charset="0"/>
              </a:rPr>
              <a:t>керек</a:t>
            </a:r>
            <a:r>
              <a:rPr lang="en-US" sz="2400" dirty="0"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80640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836712"/>
            <a:ext cx="8784976" cy="5411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Инвесторлар</a:t>
            </a:r>
            <a:r>
              <a:rPr lang="en-US" sz="28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үшін </a:t>
            </a:r>
            <a:r>
              <a:rPr lang="en-US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en-US" sz="28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құралдар</a:t>
            </a:r>
            <a:endParaRPr lang="ru-RU" sz="2800" b="1" kern="0" dirty="0" smtClean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endParaRPr lang="en-US" sz="2400" b="1" kern="0" dirty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800" b="1" dirty="0" smtClean="0">
                <a:ea typeface="Times New Roman" panose="02020603050405020304" pitchFamily="18" charset="0"/>
              </a:rPr>
              <a:t>1. </a:t>
            </a:r>
            <a:r>
              <a:rPr lang="en-US" sz="2800" b="1" dirty="0" err="1" smtClean="0">
                <a:ea typeface="Times New Roman" panose="02020603050405020304" pitchFamily="18" charset="0"/>
              </a:rPr>
              <a:t>Брокерлік</a:t>
            </a:r>
            <a:r>
              <a:rPr lang="en-US" sz="2800" b="1" dirty="0" smtClean="0"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a typeface="Times New Roman" panose="02020603050405020304" pitchFamily="18" charset="0"/>
              </a:rPr>
              <a:t>шот</a:t>
            </a:r>
            <a:r>
              <a:rPr lang="en-US" sz="2800" dirty="0">
                <a:ea typeface="Times New Roman" panose="02020603050405020304" pitchFamily="18" charset="0"/>
              </a:rPr>
              <a:t> – </a:t>
            </a:r>
            <a:r>
              <a:rPr lang="en-US" sz="2800" dirty="0" err="1">
                <a:ea typeface="Times New Roman" panose="02020603050405020304" pitchFamily="18" charset="0"/>
              </a:rPr>
              <a:t>акция</a:t>
            </a:r>
            <a:r>
              <a:rPr lang="en-US" sz="2800" dirty="0"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ea typeface="Times New Roman" panose="02020603050405020304" pitchFamily="18" charset="0"/>
              </a:rPr>
              <a:t>облигация</a:t>
            </a:r>
            <a:r>
              <a:rPr lang="en-US" sz="2800" dirty="0">
                <a:ea typeface="Times New Roman" panose="02020603050405020304" pitchFamily="18" charset="0"/>
              </a:rPr>
              <a:t>, ETF </a:t>
            </a:r>
            <a:r>
              <a:rPr lang="en-US" sz="2800" dirty="0" err="1">
                <a:ea typeface="Times New Roman" panose="02020603050405020304" pitchFamily="18" charset="0"/>
              </a:rPr>
              <a:t>сатып</a:t>
            </a:r>
            <a:r>
              <a:rPr lang="en-US" sz="2800" dirty="0">
                <a:ea typeface="Times New Roman" panose="02020603050405020304" pitchFamily="18" charset="0"/>
              </a:rPr>
              <a:t> алу үшін </a:t>
            </a:r>
            <a:r>
              <a:rPr lang="en-US" sz="2800" dirty="0" err="1">
                <a:ea typeface="Times New Roman" panose="02020603050405020304" pitchFamily="18" charset="0"/>
              </a:rPr>
              <a:t>қажет</a:t>
            </a:r>
            <a:r>
              <a:rPr lang="en-US" sz="2800" dirty="0"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 err="1">
                <a:ea typeface="Times New Roman" panose="02020603050405020304" pitchFamily="18" charset="0"/>
              </a:rPr>
              <a:t>Қаржы</a:t>
            </a:r>
            <a:r>
              <a:rPr lang="en-US" sz="2800" b="1" dirty="0"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a typeface="Times New Roman" panose="02020603050405020304" pitchFamily="18" charset="0"/>
              </a:rPr>
              <a:t>платформалары</a:t>
            </a:r>
            <a:r>
              <a:rPr lang="en-US" sz="2800" b="1" dirty="0">
                <a:ea typeface="Times New Roman" panose="02020603050405020304" pitchFamily="18" charset="0"/>
              </a:rPr>
              <a:t>:</a:t>
            </a:r>
            <a:r>
              <a:rPr lang="en-US" sz="2800" dirty="0">
                <a:ea typeface="Times New Roman" panose="02020603050405020304" pitchFamily="18" charset="0"/>
              </a:rPr>
              <a:t/>
            </a:r>
            <a:br>
              <a:rPr lang="en-US" sz="2800" dirty="0">
                <a:ea typeface="Times New Roman" panose="02020603050405020304" pitchFamily="18" charset="0"/>
              </a:rPr>
            </a:br>
            <a:r>
              <a:rPr lang="en-US" sz="2800" dirty="0">
                <a:ea typeface="Times New Roman" panose="02020603050405020304" pitchFamily="18" charset="0"/>
              </a:rPr>
              <a:t>– </a:t>
            </a:r>
            <a:r>
              <a:rPr lang="en-US" sz="2800" dirty="0" err="1">
                <a:ea typeface="Times New Roman" panose="02020603050405020304" pitchFamily="18" charset="0"/>
              </a:rPr>
              <a:t>Қазақстанда</a:t>
            </a:r>
            <a:r>
              <a:rPr lang="en-US" sz="2800" dirty="0">
                <a:ea typeface="Times New Roman" panose="02020603050405020304" pitchFamily="18" charset="0"/>
              </a:rPr>
              <a:t>: </a:t>
            </a:r>
            <a:r>
              <a:rPr lang="en-US" sz="2800" dirty="0" err="1">
                <a:ea typeface="Times New Roman" panose="02020603050405020304" pitchFamily="18" charset="0"/>
              </a:rPr>
              <a:t>Halyk</a:t>
            </a:r>
            <a:r>
              <a:rPr lang="en-US" sz="2800" dirty="0">
                <a:ea typeface="Times New Roman" panose="02020603050405020304" pitchFamily="18" charset="0"/>
              </a:rPr>
              <a:t> Invest, Freedom Finance, </a:t>
            </a:r>
            <a:r>
              <a:rPr lang="en-US" sz="2800" dirty="0" err="1">
                <a:ea typeface="Times New Roman" panose="02020603050405020304" pitchFamily="18" charset="0"/>
              </a:rPr>
              <a:t>Jusan</a:t>
            </a:r>
            <a:r>
              <a:rPr lang="en-US" sz="2800" dirty="0">
                <a:ea typeface="Times New Roman" panose="02020603050405020304" pitchFamily="18" charset="0"/>
              </a:rPr>
              <a:t> Invest</a:t>
            </a:r>
            <a:br>
              <a:rPr lang="en-US" sz="2800" dirty="0">
                <a:ea typeface="Times New Roman" panose="02020603050405020304" pitchFamily="18" charset="0"/>
              </a:rPr>
            </a:br>
            <a:r>
              <a:rPr lang="en-US" sz="2800" dirty="0">
                <a:ea typeface="Times New Roman" panose="02020603050405020304" pitchFamily="18" charset="0"/>
              </a:rPr>
              <a:t>– </a:t>
            </a:r>
            <a:r>
              <a:rPr lang="en-US" sz="2800" dirty="0" err="1">
                <a:ea typeface="Times New Roman" panose="02020603050405020304" pitchFamily="18" charset="0"/>
              </a:rPr>
              <a:t>Халықаралық</a:t>
            </a:r>
            <a:r>
              <a:rPr lang="en-US" sz="2800" dirty="0">
                <a:ea typeface="Times New Roman" panose="02020603050405020304" pitchFamily="18" charset="0"/>
              </a:rPr>
              <a:t>: Interactive Brokers, </a:t>
            </a:r>
            <a:r>
              <a:rPr lang="en-US" sz="2800" dirty="0" err="1">
                <a:ea typeface="Times New Roman" panose="02020603050405020304" pitchFamily="18" charset="0"/>
              </a:rPr>
              <a:t>eToro</a:t>
            </a:r>
            <a:r>
              <a:rPr lang="en-US" sz="2800" dirty="0">
                <a:ea typeface="Times New Roman" panose="02020603050405020304" pitchFamily="18" charset="0"/>
              </a:rPr>
              <a:t>, Trading212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2800" b="1" dirty="0" smtClean="0">
                <a:ea typeface="Times New Roman" panose="02020603050405020304" pitchFamily="18" charset="0"/>
              </a:rPr>
              <a:t>2. Инвестиция </a:t>
            </a:r>
            <a:r>
              <a:rPr lang="ru-RU" sz="2800" b="1" dirty="0">
                <a:ea typeface="Times New Roman" panose="02020603050405020304" pitchFamily="18" charset="0"/>
              </a:rPr>
              <a:t>калькуляторы</a:t>
            </a:r>
            <a:r>
              <a:rPr lang="ru-RU" sz="2800" dirty="0">
                <a:ea typeface="Times New Roman" panose="02020603050405020304" pitchFamily="18" charset="0"/>
              </a:rPr>
              <a:t> – </a:t>
            </a:r>
            <a:r>
              <a:rPr lang="ru-RU" sz="2800" dirty="0" err="1">
                <a:ea typeface="Times New Roman" panose="02020603050405020304" pitchFamily="18" charset="0"/>
              </a:rPr>
              <a:t>болашақ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табысты</a:t>
            </a:r>
            <a:r>
              <a:rPr lang="ru-RU" sz="2800" dirty="0">
                <a:ea typeface="Times New Roman" panose="02020603050405020304" pitchFamily="18" charset="0"/>
              </a:rPr>
              <a:t> есептеу үшін.</a:t>
            </a:r>
            <a:endParaRPr lang="en-US" sz="2800" dirty="0"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800" b="1" dirty="0" smtClean="0">
                <a:ea typeface="Times New Roman" panose="02020603050405020304" pitchFamily="18" charset="0"/>
              </a:rPr>
              <a:t>3. </a:t>
            </a:r>
            <a:r>
              <a:rPr lang="ru-RU" sz="2800" b="1" dirty="0" err="1" smtClean="0">
                <a:ea typeface="Times New Roman" panose="02020603050405020304" pitchFamily="18" charset="0"/>
              </a:rPr>
              <a:t>Қаржылық</a:t>
            </a:r>
            <a:r>
              <a:rPr lang="ru-RU" sz="2800" b="1" dirty="0" smtClean="0"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ea typeface="Times New Roman" panose="02020603050405020304" pitchFamily="18" charset="0"/>
              </a:rPr>
              <a:t>жаңалықтар</a:t>
            </a:r>
            <a:r>
              <a:rPr lang="ru-RU" sz="2800" b="1" dirty="0">
                <a:ea typeface="Times New Roman" panose="02020603050405020304" pitchFamily="18" charset="0"/>
              </a:rPr>
              <a:t> мен </a:t>
            </a:r>
            <a:r>
              <a:rPr lang="ru-RU" sz="2800" b="1" dirty="0" err="1">
                <a:ea typeface="Times New Roman" panose="02020603050405020304" pitchFamily="18" charset="0"/>
              </a:rPr>
              <a:t>сараптамалар</a:t>
            </a:r>
            <a:r>
              <a:rPr lang="ru-RU" sz="2800" dirty="0">
                <a:ea typeface="Times New Roman" panose="02020603050405020304" pitchFamily="18" charset="0"/>
              </a:rPr>
              <a:t> – </a:t>
            </a:r>
            <a:r>
              <a:rPr lang="ru-RU" sz="2800" dirty="0" err="1">
                <a:ea typeface="Times New Roman" panose="02020603050405020304" pitchFamily="18" charset="0"/>
              </a:rPr>
              <a:t>нарықты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түсіну</a:t>
            </a:r>
            <a:r>
              <a:rPr lang="ru-RU" sz="2800" dirty="0">
                <a:ea typeface="Times New Roman" panose="02020603050405020304" pitchFamily="18" charset="0"/>
              </a:rPr>
              <a:t> үшін.</a:t>
            </a:r>
            <a:endParaRPr lang="en-US" sz="28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7454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556792"/>
            <a:ext cx="8424936" cy="3256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Инвестицияға</a:t>
            </a:r>
            <a:r>
              <a:rPr lang="ru-RU" sz="28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8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ойлану</a:t>
            </a:r>
            <a:r>
              <a:rPr lang="ru-RU" sz="28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 err="1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endParaRPr lang="ru-RU" sz="2800" b="1" kern="0" dirty="0" smtClean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endParaRPr lang="en-US" sz="2400" b="1" kern="0" dirty="0">
              <a:solidFill>
                <a:srgbClr val="2E74B5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Менің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қаржылық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мақсатым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қандай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Ақшаны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қанша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уақытқа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инвестициялай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аламын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Мен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қандай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тәуекел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деңгейіне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дайынмын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Қандай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салада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инвестиция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маған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түсінікті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Қаржылық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қауіпсіздік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жастығым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41135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280920" cy="4118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Инвестиция</a:t>
            </a:r>
            <a:r>
              <a:rPr lang="en-US" sz="28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en-US" sz="2800" b="1" kern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kern="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en-US" sz="2800" b="1" kern="0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kern="0" dirty="0" smtClean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endParaRPr lang="en-US" sz="2400" b="1" kern="0" dirty="0">
              <a:solidFill>
                <a:srgbClr val="2E74B5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Мақсат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5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жылда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үй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алу үшін 5 000 000 ₸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жинау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Табысы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Айына 300 000 ₸</a:t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Ай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сайын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50 000 ₸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инвестицияласа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және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жылдық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орташа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табыстылығы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12%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болса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b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жылда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шамамен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4,1 – 4,4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млн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₸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жиналады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проценттермен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бірге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Бұл сома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депозиттен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әлдеқайда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көп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1084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08720"/>
            <a:ext cx="86409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Яғни, 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Инвестиция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бай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адамдардың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ғана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емес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келген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табысы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адам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дұрыс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жоспарлап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кішіден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бастай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Инвестицияны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түсініп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тәуекелді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бағалап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мақсатпен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қажет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Қаржылық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сауаттылығыңызды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арттыра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отырып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инвестиция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арқылы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сіз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болашақтағы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қаржылық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еркіндікке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жол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саласыз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4479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64704"/>
            <a:ext cx="8712968" cy="5195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800" b="1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en-US" sz="2800" b="1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kk-KZ" sz="2800" b="1" dirty="0" smtClean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en-US" sz="2800" b="1" dirty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ea typeface="Times New Roman" panose="02020603050405020304" pitchFamily="18" charset="0"/>
              </a:rPr>
              <a:t>	</a:t>
            </a:r>
            <a:r>
              <a:rPr lang="en-US" sz="2800" dirty="0" smtClean="0">
                <a:ea typeface="Times New Roman" panose="02020603050405020304" pitchFamily="18" charset="0"/>
              </a:rPr>
              <a:t>Жеке </a:t>
            </a:r>
            <a:r>
              <a:rPr lang="en-US" sz="2800" dirty="0" err="1">
                <a:ea typeface="Times New Roman" panose="02020603050405020304" pitchFamily="18" charset="0"/>
              </a:rPr>
              <a:t>қаржының</a:t>
            </a:r>
            <a:r>
              <a:rPr lang="en-US" sz="2800" dirty="0">
                <a:ea typeface="Times New Roman" panose="02020603050405020304" pitchFamily="18" charset="0"/>
              </a:rPr>
              <a:t> негізгі </a:t>
            </a:r>
            <a:r>
              <a:rPr lang="en-US" sz="2800" dirty="0" err="1">
                <a:ea typeface="Times New Roman" panose="02020603050405020304" pitchFamily="18" charset="0"/>
              </a:rPr>
              <a:t>элементтері</a:t>
            </a:r>
            <a:r>
              <a:rPr lang="en-US" sz="2800" dirty="0">
                <a:ea typeface="Times New Roman" panose="02020603050405020304" pitchFamily="18" charset="0"/>
              </a:rPr>
              <a:t> – </a:t>
            </a:r>
            <a:r>
              <a:rPr lang="en-US" sz="2800" b="1" dirty="0" err="1">
                <a:ea typeface="Times New Roman" panose="02020603050405020304" pitchFamily="18" charset="0"/>
              </a:rPr>
              <a:t>кірістер</a:t>
            </a:r>
            <a:r>
              <a:rPr lang="en-US" sz="2800" dirty="0">
                <a:ea typeface="Times New Roman" panose="02020603050405020304" pitchFamily="18" charset="0"/>
              </a:rPr>
              <a:t>, </a:t>
            </a:r>
            <a:r>
              <a:rPr lang="en-US" sz="2800" b="1" dirty="0" err="1">
                <a:ea typeface="Times New Roman" panose="02020603050405020304" pitchFamily="18" charset="0"/>
              </a:rPr>
              <a:t>шығыстар</a:t>
            </a:r>
            <a:r>
              <a:rPr lang="en-US" sz="2800" dirty="0">
                <a:ea typeface="Times New Roman" panose="02020603050405020304" pitchFamily="18" charset="0"/>
              </a:rPr>
              <a:t>, </a:t>
            </a:r>
            <a:r>
              <a:rPr lang="en-US" sz="2800" b="1" dirty="0" err="1">
                <a:ea typeface="Times New Roman" panose="02020603050405020304" pitchFamily="18" charset="0"/>
              </a:rPr>
              <a:t>бюджет</a:t>
            </a:r>
            <a:r>
              <a:rPr lang="en-US" sz="2800" dirty="0">
                <a:ea typeface="Times New Roman" panose="02020603050405020304" pitchFamily="18" charset="0"/>
              </a:rPr>
              <a:t>, </a:t>
            </a:r>
            <a:r>
              <a:rPr lang="en-US" sz="2800" b="1" dirty="0" err="1">
                <a:ea typeface="Times New Roman" panose="02020603050405020304" pitchFamily="18" charset="0"/>
              </a:rPr>
              <a:t>жинақ</a:t>
            </a:r>
            <a:r>
              <a:rPr lang="en-US" sz="2800" dirty="0">
                <a:ea typeface="Times New Roman" panose="02020603050405020304" pitchFamily="18" charset="0"/>
              </a:rPr>
              <a:t> және </a:t>
            </a:r>
            <a:r>
              <a:rPr lang="en-US" sz="2800" b="1" dirty="0" err="1">
                <a:ea typeface="Times New Roman" panose="02020603050405020304" pitchFamily="18" charset="0"/>
              </a:rPr>
              <a:t>инвестиция</a:t>
            </a:r>
            <a:r>
              <a:rPr lang="en-US" sz="2800" dirty="0">
                <a:ea typeface="Times New Roman" panose="02020603050405020304" pitchFamily="18" charset="0"/>
              </a:rPr>
              <a:t> – </a:t>
            </a:r>
            <a:r>
              <a:rPr lang="en-US" sz="2800" dirty="0" err="1">
                <a:ea typeface="Times New Roman" panose="02020603050405020304" pitchFamily="18" charset="0"/>
              </a:rPr>
              <a:t>бір-бірімен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тығыз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байланысқан</a:t>
            </a:r>
            <a:r>
              <a:rPr lang="en-US" sz="2800" dirty="0">
                <a:ea typeface="Times New Roman" panose="02020603050405020304" pitchFamily="18" charset="0"/>
              </a:rPr>
              <a:t>. </a:t>
            </a:r>
            <a:endParaRPr lang="kk-KZ" sz="2800" dirty="0" smtClean="0">
              <a:ea typeface="Times New Roman" panose="02020603050405020304" pitchFamily="18" charset="0"/>
            </a:endParaRPr>
          </a:p>
          <a:p>
            <a:r>
              <a:rPr lang="kk-KZ" sz="2800" dirty="0">
                <a:ea typeface="Times New Roman" panose="02020603050405020304" pitchFamily="18" charset="0"/>
              </a:rPr>
              <a:t>	</a:t>
            </a:r>
            <a:r>
              <a:rPr lang="en-US" sz="2800" dirty="0" err="1" smtClean="0">
                <a:ea typeface="Times New Roman" panose="02020603050405020304" pitchFamily="18" charset="0"/>
              </a:rPr>
              <a:t>Оларды</a:t>
            </a: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түсіну</a:t>
            </a:r>
            <a:r>
              <a:rPr lang="en-US" sz="2800" dirty="0">
                <a:ea typeface="Times New Roman" panose="02020603050405020304" pitchFamily="18" charset="0"/>
              </a:rPr>
              <a:t> және </a:t>
            </a:r>
            <a:r>
              <a:rPr lang="en-US" sz="2800" dirty="0" err="1">
                <a:ea typeface="Times New Roman" panose="02020603050405020304" pitchFamily="18" charset="0"/>
              </a:rPr>
              <a:t>дұрыс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басқару</a:t>
            </a:r>
            <a:r>
              <a:rPr lang="en-US" sz="2800" dirty="0">
                <a:ea typeface="Times New Roman" panose="02020603050405020304" pitchFamily="18" charset="0"/>
              </a:rPr>
              <a:t>: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kk-KZ" sz="2800" dirty="0" smtClean="0">
                <a:ea typeface="Times New Roman" panose="02020603050405020304" pitchFamily="18" charset="0"/>
              </a:rPr>
              <a:t>- </a:t>
            </a:r>
            <a:r>
              <a:rPr lang="en-US" sz="2800" dirty="0" err="1" smtClean="0">
                <a:ea typeface="Times New Roman" panose="02020603050405020304" pitchFamily="18" charset="0"/>
              </a:rPr>
              <a:t>Қаржылық</a:t>
            </a: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тұрақтылыққа</a:t>
            </a:r>
            <a:r>
              <a:rPr lang="en-US" sz="2800" dirty="0">
                <a:ea typeface="Times New Roman" panose="02020603050405020304" pitchFamily="18" charset="0"/>
              </a:rPr>
              <a:t> қол </a:t>
            </a:r>
            <a:r>
              <a:rPr lang="en-US" sz="2800" dirty="0" err="1">
                <a:ea typeface="Times New Roman" panose="02020603050405020304" pitchFamily="18" charset="0"/>
              </a:rPr>
              <a:t>жеткізуге</a:t>
            </a:r>
            <a:r>
              <a:rPr lang="en-US" sz="2800" dirty="0">
                <a:ea typeface="Times New Roman" panose="02020603050405020304" pitchFamily="18" charset="0"/>
              </a:rPr>
              <a:t>,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kk-KZ" sz="2800" dirty="0" smtClean="0">
                <a:ea typeface="Times New Roman" panose="02020603050405020304" pitchFamily="18" charset="0"/>
              </a:rPr>
              <a:t>- </a:t>
            </a:r>
            <a:r>
              <a:rPr lang="en-US" sz="2800" dirty="0" err="1" smtClean="0">
                <a:ea typeface="Times New Roman" panose="02020603050405020304" pitchFamily="18" charset="0"/>
              </a:rPr>
              <a:t>Қарыздан</a:t>
            </a: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арылуға</a:t>
            </a:r>
            <a:r>
              <a:rPr lang="en-US" sz="2800" dirty="0">
                <a:ea typeface="Times New Roman" panose="02020603050405020304" pitchFamily="18" charset="0"/>
              </a:rPr>
              <a:t>,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kk-KZ" sz="2800" dirty="0" smtClean="0">
                <a:ea typeface="Times New Roman" panose="02020603050405020304" pitchFamily="18" charset="0"/>
              </a:rPr>
              <a:t>- </a:t>
            </a:r>
            <a:r>
              <a:rPr lang="en-US" sz="2800" dirty="0" err="1" smtClean="0">
                <a:ea typeface="Times New Roman" panose="02020603050405020304" pitchFamily="18" charset="0"/>
              </a:rPr>
              <a:t>Армандарды</a:t>
            </a: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жүзеге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асыруға</a:t>
            </a:r>
            <a:r>
              <a:rPr lang="en-US" sz="2800" dirty="0">
                <a:ea typeface="Times New Roman" panose="02020603050405020304" pitchFamily="18" charset="0"/>
              </a:rPr>
              <a:t>,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kk-KZ" sz="2800" dirty="0" smtClean="0">
                <a:ea typeface="Times New Roman" panose="02020603050405020304" pitchFamily="18" charset="0"/>
              </a:rPr>
              <a:t>- </a:t>
            </a:r>
            <a:r>
              <a:rPr lang="en-US" sz="2800" dirty="0" err="1" smtClean="0">
                <a:ea typeface="Times New Roman" panose="02020603050405020304" pitchFamily="18" charset="0"/>
              </a:rPr>
              <a:t>Болашақты</a:t>
            </a: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сенімді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жоспарлауға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көмектеседі</a:t>
            </a:r>
            <a:r>
              <a:rPr lang="en-US" sz="2800" dirty="0"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en-US" sz="2800" dirty="0"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609267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836712"/>
            <a:ext cx="3816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3548" y="1700808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Дәріс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сұрақтары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r>
              <a:rPr lang="ru-RU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дайындалу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 бойынша глоссарий жазу</a:t>
            </a:r>
          </a:p>
          <a:p>
            <a:pPr algn="just"/>
            <a:r>
              <a:rPr lang="kk-KZ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k-KZ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сөз</a:t>
            </a:r>
            <a:r>
              <a:rPr lang="kk-KZ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9426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624</TotalTime>
  <Words>705</Words>
  <Application>Microsoft Office PowerPoint</Application>
  <PresentationFormat>Экран (4:3)</PresentationFormat>
  <Paragraphs>253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User22</dc:creator>
  <cp:lastModifiedBy>user</cp:lastModifiedBy>
  <cp:revision>83</cp:revision>
  <dcterms:created xsi:type="dcterms:W3CDTF">2024-09-15T14:42:29Z</dcterms:created>
  <dcterms:modified xsi:type="dcterms:W3CDTF">2026-02-01T07:28:39Z</dcterms:modified>
</cp:coreProperties>
</file>